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49"/>
  </p:notesMasterIdLst>
  <p:sldIdLst>
    <p:sldId id="256" r:id="rId3"/>
    <p:sldId id="305" r:id="rId4"/>
    <p:sldId id="385" r:id="rId5"/>
    <p:sldId id="418" r:id="rId6"/>
    <p:sldId id="362" r:id="rId7"/>
    <p:sldId id="372" r:id="rId8"/>
    <p:sldId id="373" r:id="rId9"/>
    <p:sldId id="306" r:id="rId10"/>
    <p:sldId id="413" r:id="rId11"/>
    <p:sldId id="414" r:id="rId12"/>
    <p:sldId id="376" r:id="rId13"/>
    <p:sldId id="375" r:id="rId14"/>
    <p:sldId id="384" r:id="rId15"/>
    <p:sldId id="379" r:id="rId16"/>
    <p:sldId id="388" r:id="rId17"/>
    <p:sldId id="377" r:id="rId18"/>
    <p:sldId id="411" r:id="rId19"/>
    <p:sldId id="410" r:id="rId20"/>
    <p:sldId id="380" r:id="rId21"/>
    <p:sldId id="403" r:id="rId22"/>
    <p:sldId id="386" r:id="rId23"/>
    <p:sldId id="387" r:id="rId24"/>
    <p:sldId id="383" r:id="rId25"/>
    <p:sldId id="389" r:id="rId26"/>
    <p:sldId id="326" r:id="rId27"/>
    <p:sldId id="327" r:id="rId28"/>
    <p:sldId id="329" r:id="rId29"/>
    <p:sldId id="391" r:id="rId30"/>
    <p:sldId id="393" r:id="rId31"/>
    <p:sldId id="395" r:id="rId32"/>
    <p:sldId id="396" r:id="rId33"/>
    <p:sldId id="394" r:id="rId34"/>
    <p:sldId id="392" r:id="rId35"/>
    <p:sldId id="330" r:id="rId36"/>
    <p:sldId id="398" r:id="rId37"/>
    <p:sldId id="406" r:id="rId38"/>
    <p:sldId id="399" r:id="rId39"/>
    <p:sldId id="401" r:id="rId40"/>
    <p:sldId id="332" r:id="rId41"/>
    <p:sldId id="404" r:id="rId42"/>
    <p:sldId id="405" r:id="rId43"/>
    <p:sldId id="409" r:id="rId44"/>
    <p:sldId id="407" r:id="rId45"/>
    <p:sldId id="408" r:id="rId46"/>
    <p:sldId id="416" r:id="rId47"/>
    <p:sldId id="417" r:id="rId48"/>
  </p:sldIdLst>
  <p:sldSz cx="9144000" cy="6858000" type="screen4x3"/>
  <p:notesSz cx="6858000" cy="91440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Lucida Sans Unicode" charset="0"/>
        <a:ea typeface="ＭＳ Ｐゴシック" charset="-128"/>
        <a:cs typeface="+mn-cs"/>
      </a:defRPr>
    </a:lvl1pPr>
    <a:lvl2pPr marL="742950" indent="-28575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Lucida Sans Unicode" charset="0"/>
        <a:ea typeface="ＭＳ Ｐゴシック" charset="-128"/>
        <a:cs typeface="+mn-cs"/>
      </a:defRPr>
    </a:lvl2pPr>
    <a:lvl3pPr marL="11430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Lucida Sans Unicode" charset="0"/>
        <a:ea typeface="ＭＳ Ｐゴシック" charset="-128"/>
        <a:cs typeface="+mn-cs"/>
      </a:defRPr>
    </a:lvl3pPr>
    <a:lvl4pPr marL="16002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Lucida Sans Unicode" charset="0"/>
        <a:ea typeface="ＭＳ Ｐゴシック" charset="-128"/>
        <a:cs typeface="+mn-cs"/>
      </a:defRPr>
    </a:lvl4pPr>
    <a:lvl5pPr marL="20574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Lucida Sans Unicode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Lucida Sans Unicode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Lucida Sans Unicode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Lucida Sans Unicode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Lucida Sans Unicode" charset="0"/>
        <a:ea typeface="ＭＳ Ｐゴシック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F360BA56-3131-4A56-BF4C-6DC916ACECEE}">
          <p14:sldIdLst>
            <p14:sldId id="256"/>
            <p14:sldId id="305"/>
            <p14:sldId id="385"/>
          </p14:sldIdLst>
        </p14:section>
        <p14:section name="WebAppSec Intro" id="{58789EE3-33CD-4AA3-90D3-94C56F146F02}">
          <p14:sldIdLst>
            <p14:sldId id="418"/>
            <p14:sldId id="362"/>
            <p14:sldId id="372"/>
            <p14:sldId id="373"/>
            <p14:sldId id="306"/>
            <p14:sldId id="413"/>
            <p14:sldId id="414"/>
            <p14:sldId id="376"/>
            <p14:sldId id="375"/>
          </p14:sldIdLst>
        </p14:section>
        <p14:section name="Intro To SQL Injection" id="{A2F49E9B-9D38-43AA-AD93-70BA208C2771}">
          <p14:sldIdLst>
            <p14:sldId id="384"/>
            <p14:sldId id="379"/>
            <p14:sldId id="388"/>
            <p14:sldId id="377"/>
            <p14:sldId id="411"/>
            <p14:sldId id="410"/>
            <p14:sldId id="380"/>
            <p14:sldId id="403"/>
          </p14:sldIdLst>
        </p14:section>
        <p14:section name="Changing WebApps" id="{E5DEF686-541C-4FE6-A068-2154650BB6D7}">
          <p14:sldIdLst>
            <p14:sldId id="386"/>
            <p14:sldId id="387"/>
            <p14:sldId id="383"/>
            <p14:sldId id="389"/>
            <p14:sldId id="326"/>
            <p14:sldId id="327"/>
            <p14:sldId id="329"/>
            <p14:sldId id="391"/>
            <p14:sldId id="393"/>
            <p14:sldId id="395"/>
            <p14:sldId id="396"/>
            <p14:sldId id="394"/>
            <p14:sldId id="392"/>
            <p14:sldId id="330"/>
            <p14:sldId id="398"/>
          </p14:sldIdLst>
        </p14:section>
        <p14:section name="Mobile" id="{4948A5DB-1F54-4E08-8C86-BF37CF6210F3}">
          <p14:sldIdLst>
            <p14:sldId id="406"/>
            <p14:sldId id="399"/>
            <p14:sldId id="401"/>
            <p14:sldId id="332"/>
            <p14:sldId id="404"/>
            <p14:sldId id="405"/>
          </p14:sldIdLst>
        </p14:section>
        <p14:section name="Conclusion" id="{07FB703B-3CB7-4C5C-914B-D13F6882BD81}">
          <p14:sldIdLst>
            <p14:sldId id="409"/>
            <p14:sldId id="407"/>
            <p14:sldId id="408"/>
            <p14:sldId id="416"/>
            <p14:sldId id="41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6B6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4629" autoAdjust="0"/>
  </p:normalViewPr>
  <p:slideViewPr>
    <p:cSldViewPr>
      <p:cViewPr varScale="1">
        <p:scale>
          <a:sx n="70" d="100"/>
          <a:sy n="70" d="100"/>
        </p:scale>
        <p:origin x="-1404" y="-9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25314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098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099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67037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Calibri" charset="0"/>
              </a:defRPr>
            </a:lvl1pPr>
          </a:lstStyle>
          <a:p>
            <a:endParaRPr lang="en-US" dirty="0"/>
          </a:p>
        </p:txBody>
      </p:sp>
      <p:sp>
        <p:nvSpPr>
          <p:cNvPr id="4102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7238" cy="342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4103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16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Calibri" charset="0"/>
              </a:defRPr>
            </a:lvl1pPr>
          </a:lstStyle>
          <a:p>
            <a:fld id="{FFC7A10A-08DB-4131-8AE3-B1FC18AE1B9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1490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C80FBD0-A820-4735-9477-39575F244BF7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430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3A1E0A6-5D2D-4DFE-B118-B810CEAA2786}" type="slidenum">
              <a:rPr lang="en-US"/>
              <a:pPr/>
              <a:t>10</a:t>
            </a:fld>
            <a:endParaRPr lang="en-US" dirty="0"/>
          </a:p>
        </p:txBody>
      </p:sp>
      <p:sp>
        <p:nvSpPr>
          <p:cNvPr id="542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97D4D14-6AF0-4C0D-B240-6D97F494998B}" type="slidenum">
              <a:rPr lang="en-US"/>
              <a:pPr/>
              <a:t>11</a:t>
            </a:fld>
            <a:endParaRPr lang="en-US" dirty="0"/>
          </a:p>
        </p:txBody>
      </p:sp>
      <p:sp>
        <p:nvSpPr>
          <p:cNvPr id="46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97D4D14-6AF0-4C0D-B240-6D97F494998B}" type="slidenum">
              <a:rPr lang="en-US"/>
              <a:pPr/>
              <a:t>12</a:t>
            </a:fld>
            <a:endParaRPr lang="en-US" dirty="0"/>
          </a:p>
        </p:txBody>
      </p:sp>
      <p:sp>
        <p:nvSpPr>
          <p:cNvPr id="46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14A6AA-F956-4D97-AB12-DF4C4E2B9A03}" type="slidenum">
              <a:rPr lang="en-US"/>
              <a:pPr/>
              <a:t>13</a:t>
            </a:fld>
            <a:endParaRPr lang="en-US" dirty="0"/>
          </a:p>
        </p:txBody>
      </p:sp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6913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1AFED0B-5BE1-46EF-8BAF-B4F270B12E2B}" type="slidenum">
              <a:rPr lang="en-US"/>
              <a:pPr/>
              <a:t>14</a:t>
            </a:fld>
            <a:endParaRPr lang="en-US" dirty="0"/>
          </a:p>
        </p:txBody>
      </p:sp>
      <p:sp>
        <p:nvSpPr>
          <p:cNvPr id="798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3E9D7D4-513A-4156-82A2-706205F085B9}" type="slidenum">
              <a:rPr lang="en-US"/>
              <a:pPr/>
              <a:t>15</a:t>
            </a:fld>
            <a:endParaRPr lang="en-US" dirty="0"/>
          </a:p>
        </p:txBody>
      </p:sp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FE81D2-4F13-4D8F-8772-01CBEC172DC2}" type="slidenum">
              <a:rPr lang="en-US"/>
              <a:pPr/>
              <a:t>16</a:t>
            </a:fld>
            <a:endParaRPr lang="en-US" dirty="0"/>
          </a:p>
        </p:txBody>
      </p:sp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FE81D2-4F13-4D8F-8772-01CBEC172DC2}" type="slidenum">
              <a:rPr lang="en-US"/>
              <a:pPr/>
              <a:t>17</a:t>
            </a:fld>
            <a:endParaRPr lang="en-US" dirty="0"/>
          </a:p>
        </p:txBody>
      </p:sp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FE81D2-4F13-4D8F-8772-01CBEC172DC2}" type="slidenum">
              <a:rPr lang="en-US"/>
              <a:pPr/>
              <a:t>18</a:t>
            </a:fld>
            <a:endParaRPr lang="en-US" dirty="0"/>
          </a:p>
        </p:txBody>
      </p:sp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FE81D2-4F13-4D8F-8772-01CBEC172DC2}" type="slidenum">
              <a:rPr lang="en-US"/>
              <a:pPr/>
              <a:t>19</a:t>
            </a:fld>
            <a:endParaRPr lang="en-US" dirty="0"/>
          </a:p>
        </p:txBody>
      </p:sp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0E7543-E3EC-4688-BFF0-C538630108FB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409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14A6AA-F956-4D97-AB12-DF4C4E2B9A03}" type="slidenum">
              <a:rPr lang="en-US"/>
              <a:pPr/>
              <a:t>21</a:t>
            </a:fld>
            <a:endParaRPr lang="en-US" dirty="0"/>
          </a:p>
        </p:txBody>
      </p:sp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6913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1AFED0B-5BE1-46EF-8BAF-B4F270B12E2B}" type="slidenum">
              <a:rPr lang="en-US"/>
              <a:pPr/>
              <a:t>22</a:t>
            </a:fld>
            <a:endParaRPr lang="en-US" dirty="0"/>
          </a:p>
        </p:txBody>
      </p:sp>
      <p:sp>
        <p:nvSpPr>
          <p:cNvPr id="798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14A6AA-F956-4D97-AB12-DF4C4E2B9A03}" type="slidenum">
              <a:rPr lang="en-US"/>
              <a:pPr/>
              <a:t>23</a:t>
            </a:fld>
            <a:endParaRPr lang="en-US" dirty="0"/>
          </a:p>
        </p:txBody>
      </p:sp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6913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14A6AA-F956-4D97-AB12-DF4C4E2B9A03}" type="slidenum">
              <a:rPr lang="en-US"/>
              <a:pPr/>
              <a:t>24</a:t>
            </a:fld>
            <a:endParaRPr lang="en-US" dirty="0"/>
          </a:p>
        </p:txBody>
      </p:sp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6913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31FCB31-16AB-434B-B158-9711134E7757}" type="slidenum">
              <a:rPr lang="en-US"/>
              <a:pPr/>
              <a:t>25</a:t>
            </a:fld>
            <a:endParaRPr lang="en-US" dirty="0"/>
          </a:p>
        </p:txBody>
      </p:sp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2114ECA-C43F-46CF-8C11-3BC4BD7671BE}" type="slidenum">
              <a:rPr lang="en-US"/>
              <a:pPr/>
              <a:t>26</a:t>
            </a:fld>
            <a:endParaRPr lang="en-US" dirty="0"/>
          </a:p>
        </p:txBody>
      </p:sp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055A5BA-0018-4AE5-A92C-C239BC044385}" type="slidenum">
              <a:rPr lang="en-US"/>
              <a:pPr/>
              <a:t>27</a:t>
            </a:fld>
            <a:endParaRPr lang="en-US" dirty="0"/>
          </a:p>
        </p:txBody>
      </p:sp>
      <p:sp>
        <p:nvSpPr>
          <p:cNvPr id="61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14A6AA-F956-4D97-AB12-DF4C4E2B9A03}" type="slidenum">
              <a:rPr lang="en-US"/>
              <a:pPr/>
              <a:t>29</a:t>
            </a:fld>
            <a:endParaRPr lang="en-US" dirty="0"/>
          </a:p>
        </p:txBody>
      </p:sp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6913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14A6AA-F956-4D97-AB12-DF4C4E2B9A03}" type="slidenum">
              <a:rPr lang="en-US"/>
              <a:pPr/>
              <a:t>30</a:t>
            </a:fld>
            <a:endParaRPr lang="en-US" dirty="0"/>
          </a:p>
        </p:txBody>
      </p:sp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6913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14A6AA-F956-4D97-AB12-DF4C4E2B9A03}" type="slidenum">
              <a:rPr lang="en-US"/>
              <a:pPr/>
              <a:t>31</a:t>
            </a:fld>
            <a:endParaRPr lang="en-US" dirty="0"/>
          </a:p>
        </p:txBody>
      </p:sp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6913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14A6AA-F956-4D97-AB12-DF4C4E2B9A03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6913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14A6AA-F956-4D97-AB12-DF4C4E2B9A03}" type="slidenum">
              <a:rPr lang="en-US"/>
              <a:pPr/>
              <a:t>32</a:t>
            </a:fld>
            <a:endParaRPr lang="en-US" dirty="0"/>
          </a:p>
        </p:txBody>
      </p:sp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6913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14A6AA-F956-4D97-AB12-DF4C4E2B9A03}" type="slidenum">
              <a:rPr lang="en-US"/>
              <a:pPr/>
              <a:t>33</a:t>
            </a:fld>
            <a:endParaRPr lang="en-US" dirty="0"/>
          </a:p>
        </p:txBody>
      </p:sp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6913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886DABB-CBB3-44DA-A59C-5E8119681464}" type="slidenum">
              <a:rPr lang="en-US"/>
              <a:pPr/>
              <a:t>34</a:t>
            </a:fld>
            <a:endParaRPr lang="en-US" dirty="0"/>
          </a:p>
        </p:txBody>
      </p:sp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14A6AA-F956-4D97-AB12-DF4C4E2B9A03}" type="slidenum">
              <a:rPr lang="en-US"/>
              <a:pPr/>
              <a:t>35</a:t>
            </a:fld>
            <a:endParaRPr lang="en-US" dirty="0"/>
          </a:p>
        </p:txBody>
      </p:sp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6913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14A6AA-F956-4D97-AB12-DF4C4E2B9A03}" type="slidenum">
              <a:rPr lang="en-US"/>
              <a:pPr/>
              <a:t>36</a:t>
            </a:fld>
            <a:endParaRPr lang="en-US" dirty="0"/>
          </a:p>
        </p:txBody>
      </p:sp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6913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1AFED0B-5BE1-46EF-8BAF-B4F270B12E2B}" type="slidenum">
              <a:rPr lang="en-US"/>
              <a:pPr/>
              <a:t>37</a:t>
            </a:fld>
            <a:endParaRPr lang="en-US" dirty="0"/>
          </a:p>
        </p:txBody>
      </p:sp>
      <p:sp>
        <p:nvSpPr>
          <p:cNvPr id="798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14A6AA-F956-4D97-AB12-DF4C4E2B9A03}" type="slidenum">
              <a:rPr lang="en-US"/>
              <a:pPr/>
              <a:t>38</a:t>
            </a:fld>
            <a:endParaRPr lang="en-US" dirty="0"/>
          </a:p>
        </p:txBody>
      </p:sp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6913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14A6AA-F956-4D97-AB12-DF4C4E2B9A03}" type="slidenum">
              <a:rPr lang="en-US"/>
              <a:pPr/>
              <a:t>40</a:t>
            </a:fld>
            <a:endParaRPr lang="en-US" dirty="0"/>
          </a:p>
        </p:txBody>
      </p:sp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6913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14A6AA-F956-4D97-AB12-DF4C4E2B9A03}" type="slidenum">
              <a:rPr lang="en-US"/>
              <a:pPr/>
              <a:t>41</a:t>
            </a:fld>
            <a:endParaRPr lang="en-US" dirty="0"/>
          </a:p>
        </p:txBody>
      </p:sp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6913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14A6AA-F956-4D97-AB12-DF4C4E2B9A03}" type="slidenum">
              <a:rPr lang="en-US"/>
              <a:pPr/>
              <a:t>42</a:t>
            </a:fld>
            <a:endParaRPr lang="en-US" dirty="0"/>
          </a:p>
        </p:txBody>
      </p:sp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6913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14A6AA-F956-4D97-AB12-DF4C4E2B9A03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6913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7ADEC71-A7E7-40CC-BACD-000608E8A780}" type="slidenum">
              <a:rPr lang="en-US"/>
              <a:pPr/>
              <a:t>43</a:t>
            </a:fld>
            <a:endParaRPr lang="en-US" dirty="0"/>
          </a:p>
        </p:txBody>
      </p:sp>
      <p:sp>
        <p:nvSpPr>
          <p:cNvPr id="747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14A6AA-F956-4D97-AB12-DF4C4E2B9A03}" type="slidenum">
              <a:rPr lang="en-US"/>
              <a:pPr/>
              <a:t>44</a:t>
            </a:fld>
            <a:endParaRPr lang="en-US" dirty="0"/>
          </a:p>
        </p:txBody>
      </p:sp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6913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14A6AA-F956-4D97-AB12-DF4C4E2B9A03}" type="slidenum">
              <a:rPr lang="en-US"/>
              <a:pPr/>
              <a:t>45</a:t>
            </a:fld>
            <a:endParaRPr lang="en-US" dirty="0"/>
          </a:p>
        </p:txBody>
      </p:sp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6913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7ADEC71-A7E7-40CC-BACD-000608E8A780}" type="slidenum">
              <a:rPr lang="en-US"/>
              <a:pPr/>
              <a:t>46</a:t>
            </a:fld>
            <a:endParaRPr lang="en-US" dirty="0"/>
          </a:p>
        </p:txBody>
      </p:sp>
      <p:sp>
        <p:nvSpPr>
          <p:cNvPr id="747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1AFED0B-5BE1-46EF-8BAF-B4F270B12E2B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798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CC4BC6D-85F2-4CD2-8128-535874B1FE5A}" type="slidenum">
              <a:rPr lang="en-US"/>
              <a:pPr/>
              <a:t>6</a:t>
            </a:fld>
            <a:endParaRPr lang="en-US"/>
          </a:p>
        </p:txBody>
      </p:sp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8500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33450" y="4416425"/>
            <a:ext cx="5143500" cy="4181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640233C-E22A-4162-AE59-1B2A2552A7A1}" type="slidenum">
              <a:rPr lang="en-US"/>
              <a:pPr/>
              <a:t>7</a:t>
            </a:fld>
            <a:endParaRPr lang="en-US"/>
          </a:p>
        </p:txBody>
      </p:sp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8500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33450" y="4416425"/>
            <a:ext cx="5143500" cy="4181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97D4D14-6AF0-4C0D-B240-6D97F494998B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46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00C6FA-B178-48BF-A78C-F527FFA4DBBD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716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22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49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499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6625" cy="58499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3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4838" cy="11382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2528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29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563" y="822325"/>
            <a:ext cx="8774112" cy="5349875"/>
          </a:xfrm>
        </p:spPr>
        <p:txBody>
          <a:bodyPr/>
          <a:lstStyle>
            <a:lvl1pPr marL="342900" indent="-342900">
              <a:buFont typeface="Tahoma" pitchFamily="34" charset="0"/>
              <a:buChar char="●"/>
              <a:defRPr sz="2000"/>
            </a:lvl1pPr>
            <a:lvl2pPr marL="742950" indent="-285750">
              <a:buFont typeface="Tahoma" pitchFamily="34" charset="0"/>
              <a:buChar char="‒"/>
              <a:defRPr sz="1800"/>
            </a:lvl2pPr>
            <a:lvl3pPr marL="1200150" indent="-285750">
              <a:buFont typeface="Tahoma" pitchFamily="34" charset="0"/>
              <a:buChar char="▪"/>
              <a:defRPr sz="1600"/>
            </a:lvl3pPr>
            <a:lvl4pPr marL="1600200" indent="-228600">
              <a:buFont typeface="Tahoma" pitchFamily="34" charset="0"/>
              <a:buChar char="▫"/>
              <a:defRPr sz="1200"/>
            </a:lvl4pPr>
            <a:lvl5pPr marL="2114550" indent="-285750">
              <a:buFont typeface="Tahoma" pitchFamily="34" charset="0"/>
              <a:buChar char="◦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044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6197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563" y="822325"/>
            <a:ext cx="4310062" cy="5349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822325"/>
            <a:ext cx="4311650" cy="5349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9710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078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4073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117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8549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84713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47050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839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4338" y="-46038"/>
            <a:ext cx="2192337" cy="53927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563" y="-46038"/>
            <a:ext cx="6429375" cy="53927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987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8399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5425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704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414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239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025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6747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2455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4838" cy="113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4838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pic>
        <p:nvPicPr>
          <p:cNvPr id="4" name="Picture 3"/>
          <p:cNvPicPr/>
          <p:nvPr userDrawn="1"/>
        </p:nvPicPr>
        <p:blipFill>
          <a:blip r:embed="rId15"/>
          <a:stretch>
            <a:fillRect/>
          </a:stretch>
        </p:blipFill>
        <p:spPr>
          <a:xfrm>
            <a:off x="4791960" y="174240"/>
            <a:ext cx="4077720" cy="14716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84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000000"/>
          </a:solidFill>
          <a:latin typeface="Century Gothic" charset="0"/>
          <a:ea typeface="ＭＳ Ｐゴシック" charset="-128"/>
        </a:defRPr>
      </a:lvl2pPr>
      <a:lvl3pPr marL="1143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000000"/>
          </a:solidFill>
          <a:latin typeface="Century Gothic" charset="0"/>
          <a:ea typeface="ＭＳ Ｐゴシック" charset="-128"/>
        </a:defRPr>
      </a:lvl3pPr>
      <a:lvl4pPr marL="1600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000000"/>
          </a:solidFill>
          <a:latin typeface="Century Gothic" charset="0"/>
          <a:ea typeface="ＭＳ Ｐゴシック" charset="-128"/>
        </a:defRPr>
      </a:lvl4pPr>
      <a:lvl5pPr marL="20574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000000"/>
          </a:solidFill>
          <a:latin typeface="Century Gothic" charset="0"/>
          <a:ea typeface="ＭＳ Ｐゴシック" charset="-128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000000"/>
          </a:solidFill>
          <a:latin typeface="Century Gothic" charset="0"/>
          <a:ea typeface="ＭＳ Ｐゴシック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000000"/>
          </a:solidFill>
          <a:latin typeface="Century Gothic" charset="0"/>
          <a:ea typeface="ＭＳ Ｐゴシック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000000"/>
          </a:solidFill>
          <a:latin typeface="Century Gothic" charset="0"/>
          <a:ea typeface="ＭＳ Ｐゴシック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000000"/>
          </a:solidFill>
          <a:latin typeface="Century Gothic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82563" y="-46038"/>
            <a:ext cx="8774112" cy="72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2563" y="822325"/>
            <a:ext cx="8774112" cy="534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3048000" y="6320135"/>
            <a:ext cx="2340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@</a:t>
            </a:r>
            <a:r>
              <a:rPr lang="en-US" sz="2000" b="0" dirty="0" err="1" smtClean="0">
                <a:solidFill>
                  <a:schemeClr val="bg2">
                    <a:lumMod val="50000"/>
                  </a:schemeClr>
                </a:solidFill>
              </a:rPr>
              <a:t>dan_kuykendall</a:t>
            </a:r>
            <a:endParaRPr lang="en-US" sz="2000" b="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4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400">
          <a:solidFill>
            <a:srgbClr val="FFFFFF"/>
          </a:solidFill>
          <a:latin typeface="Tahoma" pitchFamily="32" charset="0"/>
          <a:ea typeface="ＭＳ Ｐゴシック" charset="-128"/>
        </a:defRPr>
      </a:lvl2pPr>
      <a:lvl3pPr marL="1143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400">
          <a:solidFill>
            <a:srgbClr val="FFFFFF"/>
          </a:solidFill>
          <a:latin typeface="Tahoma" pitchFamily="32" charset="0"/>
          <a:ea typeface="ＭＳ Ｐゴシック" charset="-128"/>
        </a:defRPr>
      </a:lvl3pPr>
      <a:lvl4pPr marL="1600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400">
          <a:solidFill>
            <a:srgbClr val="FFFFFF"/>
          </a:solidFill>
          <a:latin typeface="Tahoma" pitchFamily="32" charset="0"/>
          <a:ea typeface="ＭＳ Ｐゴシック" charset="-128"/>
        </a:defRPr>
      </a:lvl4pPr>
      <a:lvl5pPr marL="20574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400">
          <a:solidFill>
            <a:srgbClr val="FFFFFF"/>
          </a:solidFill>
          <a:latin typeface="Tahoma" pitchFamily="32" charset="0"/>
          <a:ea typeface="ＭＳ Ｐゴシック" charset="-128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400">
          <a:solidFill>
            <a:srgbClr val="FFFFFF"/>
          </a:solidFill>
          <a:latin typeface="Tahoma" pitchFamily="32" charset="0"/>
          <a:ea typeface="ＭＳ Ｐゴシック" charset="-128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400">
          <a:solidFill>
            <a:srgbClr val="FFFFFF"/>
          </a:solidFill>
          <a:latin typeface="Tahoma" pitchFamily="32" charset="0"/>
          <a:ea typeface="ＭＳ Ｐゴシック" charset="-128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400">
          <a:solidFill>
            <a:srgbClr val="FFFFFF"/>
          </a:solidFill>
          <a:latin typeface="Tahoma" pitchFamily="32" charset="0"/>
          <a:ea typeface="ＭＳ Ｐゴシック" charset="-128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400">
          <a:solidFill>
            <a:srgbClr val="FFFFFF"/>
          </a:solidFill>
          <a:latin typeface="Tahoma" pitchFamily="32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ntobjectives.com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3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3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3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717800"/>
            <a:ext cx="7772400" cy="639763"/>
          </a:xfrm>
          <a:ln/>
        </p:spPr>
        <p:txBody>
          <a:bodyPr lIns="91440" tIns="45720" rIns="91440" bIns="45720"/>
          <a:lstStyle/>
          <a:p>
            <a:pPr algn="l"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Get off your AMF</a:t>
            </a:r>
            <a:b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and don’t REST on JSON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5211763" y="6126163"/>
            <a:ext cx="2743200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1600" b="1" dirty="0" smtClean="0">
                <a:solidFill>
                  <a:srgbClr val="FFFFFF"/>
                </a:solidFill>
                <a:hlinkClick r:id="rId4"/>
              </a:rPr>
              <a:t>www.NTOBJECTives.com</a:t>
            </a:r>
            <a:br>
              <a:rPr lang="en-US" sz="1600" b="1" dirty="0" smtClean="0">
                <a:solidFill>
                  <a:srgbClr val="FFFFFF"/>
                </a:solidFill>
                <a:hlinkClick r:id="rId4"/>
              </a:rPr>
            </a:br>
            <a:r>
              <a:rPr lang="en-US" sz="1600" b="1" dirty="0" smtClean="0">
                <a:solidFill>
                  <a:srgbClr val="FFFFFF"/>
                </a:solidFill>
                <a:hlinkClick r:id="rId4"/>
              </a:rPr>
              <a:t>www.manvswebapp.com</a:t>
            </a:r>
            <a:endParaRPr lang="en-US" sz="1600" b="1" dirty="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182563" y="-46038"/>
            <a:ext cx="8778875" cy="731838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/>
              <a:t>Changes create greater potential for danger</a:t>
            </a:r>
            <a:endParaRPr lang="en-US" dirty="0"/>
          </a:p>
        </p:txBody>
      </p:sp>
      <p:grpSp>
        <p:nvGrpSpPr>
          <p:cNvPr id="18434" name="Group 2"/>
          <p:cNvGrpSpPr>
            <a:grpSpLocks/>
          </p:cNvGrpSpPr>
          <p:nvPr/>
        </p:nvGrpSpPr>
        <p:grpSpPr bwMode="auto">
          <a:xfrm>
            <a:off x="731838" y="1038225"/>
            <a:ext cx="7732714" cy="5078414"/>
            <a:chOff x="461" y="654"/>
            <a:chExt cx="4871" cy="3199"/>
          </a:xfrm>
        </p:grpSpPr>
        <p:sp>
          <p:nvSpPr>
            <p:cNvPr id="18435" name="AutoShape 3"/>
            <p:cNvSpPr>
              <a:spLocks noChangeArrowheads="1"/>
            </p:cNvSpPr>
            <p:nvPr/>
          </p:nvSpPr>
          <p:spPr bwMode="auto">
            <a:xfrm>
              <a:off x="2208" y="1011"/>
              <a:ext cx="937" cy="1053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2000" dirty="0">
                  <a:solidFill>
                    <a:srgbClr val="000000"/>
                  </a:solidFill>
                </a:rPr>
                <a:t>Web</a:t>
              </a:r>
            </a:p>
            <a:p>
              <a:pPr algn="ct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2000" dirty="0">
                  <a:solidFill>
                    <a:srgbClr val="000000"/>
                  </a:solidFill>
                </a:rPr>
                <a:t>Server</a:t>
              </a:r>
            </a:p>
            <a:p>
              <a:pPr algn="ct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000" dirty="0" smtClean="0">
                  <a:solidFill>
                    <a:srgbClr val="000000"/>
                  </a:solidFill>
                </a:rPr>
                <a:t>Server side</a:t>
              </a:r>
            </a:p>
            <a:p>
              <a:pPr algn="ct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000" dirty="0" smtClean="0">
                  <a:solidFill>
                    <a:srgbClr val="000000"/>
                  </a:solidFill>
                </a:rPr>
                <a:t>Processing  </a:t>
              </a:r>
            </a:p>
            <a:p>
              <a:pPr algn="ct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000" dirty="0" smtClean="0">
                  <a:solidFill>
                    <a:srgbClr val="000000"/>
                  </a:solidFill>
                </a:rPr>
                <a:t>generates HTML</a:t>
              </a:r>
              <a:endParaRPr lang="en-US" sz="800" dirty="0">
                <a:solidFill>
                  <a:srgbClr val="000000"/>
                </a:solidFill>
              </a:endParaRPr>
            </a:p>
          </p:txBody>
        </p:sp>
        <p:sp>
          <p:nvSpPr>
            <p:cNvPr id="18436" name="AutoShape 4"/>
            <p:cNvSpPr>
              <a:spLocks noChangeArrowheads="1"/>
            </p:cNvSpPr>
            <p:nvPr/>
          </p:nvSpPr>
          <p:spPr bwMode="auto">
            <a:xfrm>
              <a:off x="461" y="2064"/>
              <a:ext cx="787" cy="1052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2000" dirty="0" smtClean="0">
                  <a:solidFill>
                    <a:srgbClr val="000000"/>
                  </a:solidFill>
                </a:rPr>
                <a:t>Rich</a:t>
              </a:r>
              <a:endParaRPr lang="en-US" sz="2000" dirty="0">
                <a:solidFill>
                  <a:srgbClr val="000000"/>
                </a:solidFill>
              </a:endParaRPr>
            </a:p>
            <a:p>
              <a:pPr algn="ctr">
                <a:buClrTx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2000" dirty="0" smtClean="0">
                  <a:solidFill>
                    <a:srgbClr val="000000"/>
                  </a:solidFill>
                </a:rPr>
                <a:t>Client</a:t>
              </a:r>
            </a:p>
            <a:p>
              <a:pPr algn="ctr">
                <a:buClrTx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2000" dirty="0">
                  <a:solidFill>
                    <a:srgbClr val="000000"/>
                  </a:solidFill>
                </a:rPr>
                <a:t> </a:t>
              </a:r>
              <a:r>
                <a:rPr lang="en-US" sz="1100" dirty="0" smtClean="0">
                  <a:solidFill>
                    <a:schemeClr val="tx1"/>
                  </a:solidFill>
                </a:rPr>
                <a:t>Mobile, SOAP, </a:t>
              </a:r>
            </a:p>
            <a:p>
              <a:pPr algn="ctr">
                <a:buClrTx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100" dirty="0" smtClean="0">
                  <a:solidFill>
                    <a:schemeClr val="tx1"/>
                  </a:solidFill>
                </a:rPr>
                <a:t>Flash, REST, </a:t>
              </a:r>
            </a:p>
            <a:p>
              <a:pPr algn="ctr">
                <a:buClrTx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100" dirty="0" smtClean="0">
                  <a:solidFill>
                    <a:schemeClr val="tx1"/>
                  </a:solidFill>
                </a:rPr>
                <a:t>JSON, etc.</a:t>
              </a:r>
              <a:endParaRPr lang="en-US" sz="2000" dirty="0" smtClean="0"/>
            </a:p>
          </p:txBody>
        </p:sp>
        <p:sp>
          <p:nvSpPr>
            <p:cNvPr id="18437" name="Rectangle 5"/>
            <p:cNvSpPr>
              <a:spLocks noChangeArrowheads="1"/>
            </p:cNvSpPr>
            <p:nvPr/>
          </p:nvSpPr>
          <p:spPr bwMode="auto">
            <a:xfrm>
              <a:off x="1485" y="1312"/>
              <a:ext cx="212" cy="2247"/>
            </a:xfrm>
            <a:prstGeom prst="rect">
              <a:avLst/>
            </a:prstGeom>
            <a:solidFill>
              <a:srgbClr val="CC0000"/>
            </a:solidFill>
            <a:ln w="9360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192200" prstMaterial="legacyMatte">
              <a:bevelT w="13500" h="13500" prst="angle"/>
              <a:bevelB w="13500" h="13500" prst="angle"/>
              <a:extrusionClr>
                <a:srgbClr val="CC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/>
            </a:p>
          </p:txBody>
        </p:sp>
        <p:sp>
          <p:nvSpPr>
            <p:cNvPr id="18438" name="Oval 6"/>
            <p:cNvSpPr>
              <a:spLocks noChangeArrowheads="1"/>
            </p:cNvSpPr>
            <p:nvPr/>
          </p:nvSpPr>
          <p:spPr bwMode="auto">
            <a:xfrm>
              <a:off x="1784" y="2448"/>
              <a:ext cx="84" cy="350"/>
            </a:xfrm>
            <a:prstGeom prst="ellipse">
              <a:avLst/>
            </a:prstGeom>
            <a:solidFill>
              <a:srgbClr val="FFFFFF"/>
            </a:solidFill>
            <a:ln w="936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8439" name="AutoShape 7"/>
            <p:cNvSpPr>
              <a:spLocks noChangeArrowheads="1"/>
            </p:cNvSpPr>
            <p:nvPr/>
          </p:nvSpPr>
          <p:spPr bwMode="auto">
            <a:xfrm>
              <a:off x="2908" y="1012"/>
              <a:ext cx="980" cy="1052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100" dirty="0" smtClean="0">
                  <a:solidFill>
                    <a:srgbClr val="000000"/>
                  </a:solidFill>
                </a:rPr>
                <a:t>PHP, Ruby,</a:t>
              </a:r>
            </a:p>
            <a:p>
              <a:pPr algn="ct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100" dirty="0" smtClean="0">
                  <a:solidFill>
                    <a:srgbClr val="000000"/>
                  </a:solidFill>
                </a:rPr>
                <a:t>ASP.NET,</a:t>
              </a:r>
              <a:endParaRPr lang="en-US" sz="1100" dirty="0">
                <a:solidFill>
                  <a:srgbClr val="000000"/>
                </a:solidFill>
              </a:endParaRPr>
            </a:p>
            <a:p>
              <a:pPr algn="ct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100" dirty="0">
                  <a:solidFill>
                    <a:srgbClr val="000000"/>
                  </a:solidFill>
                </a:rPr>
                <a:t>J2EE App Server,</a:t>
              </a:r>
            </a:p>
            <a:p>
              <a:pPr algn="ct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100" dirty="0" smtClean="0">
                  <a:solidFill>
                    <a:srgbClr val="000000"/>
                  </a:solidFill>
                </a:rPr>
                <a:t>etc</a:t>
              </a:r>
              <a:r>
                <a:rPr lang="en-US" sz="1100" dirty="0">
                  <a:solidFill>
                    <a:srgbClr val="000000"/>
                  </a:solidFill>
                </a:rPr>
                <a:t>.</a:t>
              </a:r>
            </a:p>
          </p:txBody>
        </p:sp>
        <p:sp>
          <p:nvSpPr>
            <p:cNvPr id="18441" name="Line 9"/>
            <p:cNvSpPr>
              <a:spLocks noChangeShapeType="1"/>
            </p:cNvSpPr>
            <p:nvPr/>
          </p:nvSpPr>
          <p:spPr bwMode="auto">
            <a:xfrm>
              <a:off x="504" y="873"/>
              <a:ext cx="4735" cy="0"/>
            </a:xfrm>
            <a:prstGeom prst="line">
              <a:avLst/>
            </a:prstGeom>
            <a:noFill/>
            <a:ln w="9360">
              <a:solidFill>
                <a:srgbClr val="FF99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442" name="Line 10"/>
            <p:cNvSpPr>
              <a:spLocks noChangeShapeType="1"/>
            </p:cNvSpPr>
            <p:nvPr/>
          </p:nvSpPr>
          <p:spPr bwMode="auto">
            <a:xfrm>
              <a:off x="1357" y="742"/>
              <a:ext cx="0" cy="262"/>
            </a:xfrm>
            <a:prstGeom prst="line">
              <a:avLst/>
            </a:prstGeom>
            <a:noFill/>
            <a:ln w="9360">
              <a:solidFill>
                <a:srgbClr val="FF99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443" name="Line 11"/>
            <p:cNvSpPr>
              <a:spLocks noChangeShapeType="1"/>
            </p:cNvSpPr>
            <p:nvPr/>
          </p:nvSpPr>
          <p:spPr bwMode="auto">
            <a:xfrm>
              <a:off x="4272" y="742"/>
              <a:ext cx="0" cy="262"/>
            </a:xfrm>
            <a:prstGeom prst="line">
              <a:avLst/>
            </a:prstGeom>
            <a:noFill/>
            <a:ln w="9360">
              <a:solidFill>
                <a:srgbClr val="FF99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444" name="Text Box 12"/>
            <p:cNvSpPr txBox="1">
              <a:spLocks noChangeArrowheads="1"/>
            </p:cNvSpPr>
            <p:nvPr/>
          </p:nvSpPr>
          <p:spPr bwMode="auto">
            <a:xfrm>
              <a:off x="649" y="654"/>
              <a:ext cx="599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Lucida Sans Unicode" charset="0"/>
                  <a:ea typeface="ＭＳ Ｐゴシック" charset="-128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Lucida Sans Unicode" charset="0"/>
                  <a:ea typeface="ＭＳ Ｐゴシック" charset="-128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Lucida Sans Unicode" charset="0"/>
                  <a:ea typeface="ＭＳ Ｐゴシック" charset="-128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Lucida Sans Unicode" charset="0"/>
                  <a:ea typeface="ＭＳ Ｐゴシック" charset="-128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Lucida Sans Unicode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Lucida Sans Unicode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Lucida Sans Unicode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Lucida Sans Unicode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Lucida Sans Unicode" charset="0"/>
                  <a:ea typeface="ＭＳ Ｐゴシック" charset="-128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en-US" sz="1600" dirty="0"/>
                <a:t>Internet</a:t>
              </a:r>
            </a:p>
          </p:txBody>
        </p:sp>
        <p:sp>
          <p:nvSpPr>
            <p:cNvPr id="18445" name="Text Box 13"/>
            <p:cNvSpPr txBox="1">
              <a:spLocks noChangeArrowheads="1"/>
            </p:cNvSpPr>
            <p:nvPr/>
          </p:nvSpPr>
          <p:spPr bwMode="auto">
            <a:xfrm>
              <a:off x="2529" y="654"/>
              <a:ext cx="396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Lucida Sans Unicode" charset="0"/>
                  <a:ea typeface="ＭＳ Ｐゴシック" charset="-128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Lucida Sans Unicode" charset="0"/>
                  <a:ea typeface="ＭＳ Ｐゴシック" charset="-128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Lucida Sans Unicode" charset="0"/>
                  <a:ea typeface="ＭＳ Ｐゴシック" charset="-128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Lucida Sans Unicode" charset="0"/>
                  <a:ea typeface="ＭＳ Ｐゴシック" charset="-128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Lucida Sans Unicode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Lucida Sans Unicode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Lucida Sans Unicode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Lucida Sans Unicode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Lucida Sans Unicode" charset="0"/>
                  <a:ea typeface="ＭＳ Ｐゴシック" charset="-128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en-US" sz="1600" dirty="0"/>
                <a:t>DMZ</a:t>
              </a:r>
            </a:p>
          </p:txBody>
        </p:sp>
        <p:sp>
          <p:nvSpPr>
            <p:cNvPr id="18446" name="Text Box 14"/>
            <p:cNvSpPr txBox="1">
              <a:spLocks noChangeArrowheads="1"/>
            </p:cNvSpPr>
            <p:nvPr/>
          </p:nvSpPr>
          <p:spPr bwMode="auto">
            <a:xfrm>
              <a:off x="4449" y="654"/>
              <a:ext cx="630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Lucida Sans Unicode" charset="0"/>
                  <a:ea typeface="ＭＳ Ｐゴシック" charset="-128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Lucida Sans Unicode" charset="0"/>
                  <a:ea typeface="ＭＳ Ｐゴシック" charset="-128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Lucida Sans Unicode" charset="0"/>
                  <a:ea typeface="ＭＳ Ｐゴシック" charset="-128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Lucida Sans Unicode" charset="0"/>
                  <a:ea typeface="ＭＳ Ｐゴシック" charset="-128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Lucida Sans Unicode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Lucida Sans Unicode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Lucida Sans Unicode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Lucida Sans Unicode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Lucida Sans Unicode" charset="0"/>
                  <a:ea typeface="ＭＳ Ｐゴシック" charset="-128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en-US" sz="1600" dirty="0"/>
                <a:t>Trusted </a:t>
              </a:r>
            </a:p>
          </p:txBody>
        </p:sp>
        <p:sp>
          <p:nvSpPr>
            <p:cNvPr id="18447" name="Line 15"/>
            <p:cNvSpPr>
              <a:spLocks noChangeShapeType="1"/>
            </p:cNvSpPr>
            <p:nvPr/>
          </p:nvSpPr>
          <p:spPr bwMode="auto">
            <a:xfrm>
              <a:off x="504" y="742"/>
              <a:ext cx="0" cy="262"/>
            </a:xfrm>
            <a:prstGeom prst="line">
              <a:avLst/>
            </a:prstGeom>
            <a:noFill/>
            <a:ln w="9360">
              <a:solidFill>
                <a:srgbClr val="FF99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448" name="Line 16"/>
            <p:cNvSpPr>
              <a:spLocks noChangeShapeType="1"/>
            </p:cNvSpPr>
            <p:nvPr/>
          </p:nvSpPr>
          <p:spPr bwMode="auto">
            <a:xfrm>
              <a:off x="5240" y="742"/>
              <a:ext cx="0" cy="262"/>
            </a:xfrm>
            <a:prstGeom prst="line">
              <a:avLst/>
            </a:prstGeom>
            <a:noFill/>
            <a:ln w="9360">
              <a:solidFill>
                <a:srgbClr val="FF99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449" name="AutoShape 17"/>
            <p:cNvSpPr>
              <a:spLocks noChangeArrowheads="1"/>
            </p:cNvSpPr>
            <p:nvPr/>
          </p:nvSpPr>
          <p:spPr bwMode="auto">
            <a:xfrm>
              <a:off x="4390" y="954"/>
              <a:ext cx="852" cy="2605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C</a:t>
              </a:r>
            </a:p>
            <a:p>
              <a:pPr algn="ct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O</a:t>
              </a:r>
            </a:p>
            <a:p>
              <a:pPr algn="ct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R</a:t>
              </a:r>
            </a:p>
            <a:p>
              <a:pPr algn="ct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E</a:t>
              </a:r>
            </a:p>
            <a:p>
              <a:pPr algn="ct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  <a:p>
              <a:pPr algn="ct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R</a:t>
              </a:r>
            </a:p>
            <a:p>
              <a:pPr algn="ct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E</a:t>
              </a:r>
            </a:p>
            <a:p>
              <a:pPr algn="ct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S</a:t>
              </a:r>
            </a:p>
            <a:p>
              <a:pPr algn="ct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O</a:t>
              </a:r>
            </a:p>
            <a:p>
              <a:pPr algn="ct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U</a:t>
              </a:r>
            </a:p>
            <a:p>
              <a:pPr algn="ct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R</a:t>
              </a:r>
            </a:p>
            <a:p>
              <a:pPr algn="ct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C</a:t>
              </a:r>
            </a:p>
            <a:p>
              <a:pPr algn="ct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E</a:t>
              </a:r>
            </a:p>
            <a:p>
              <a:pPr algn="ct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s</a:t>
              </a:r>
              <a:endPara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8450" name="Oval 18"/>
            <p:cNvSpPr>
              <a:spLocks noChangeArrowheads="1"/>
            </p:cNvSpPr>
            <p:nvPr/>
          </p:nvSpPr>
          <p:spPr bwMode="auto">
            <a:xfrm>
              <a:off x="1784" y="1356"/>
              <a:ext cx="84" cy="350"/>
            </a:xfrm>
            <a:prstGeom prst="ellipse">
              <a:avLst/>
            </a:prstGeom>
            <a:solidFill>
              <a:srgbClr val="FFFFFF"/>
            </a:solidFill>
            <a:ln w="936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8451" name="Line 19"/>
            <p:cNvSpPr>
              <a:spLocks noChangeShapeType="1"/>
            </p:cNvSpPr>
            <p:nvPr/>
          </p:nvSpPr>
          <p:spPr bwMode="auto">
            <a:xfrm>
              <a:off x="1826" y="1444"/>
              <a:ext cx="382" cy="4"/>
            </a:xfrm>
            <a:prstGeom prst="line">
              <a:avLst/>
            </a:prstGeom>
            <a:noFill/>
            <a:ln w="5724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452" name="Line 20"/>
            <p:cNvSpPr>
              <a:spLocks noChangeShapeType="1"/>
            </p:cNvSpPr>
            <p:nvPr/>
          </p:nvSpPr>
          <p:spPr bwMode="auto">
            <a:xfrm flipH="1">
              <a:off x="1825" y="1576"/>
              <a:ext cx="383" cy="0"/>
            </a:xfrm>
            <a:prstGeom prst="line">
              <a:avLst/>
            </a:prstGeom>
            <a:noFill/>
            <a:ln w="57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453" name="AutoShape 21"/>
            <p:cNvSpPr>
              <a:spLocks noChangeArrowheads="1"/>
            </p:cNvSpPr>
            <p:nvPr/>
          </p:nvSpPr>
          <p:spPr bwMode="auto">
            <a:xfrm>
              <a:off x="461" y="1049"/>
              <a:ext cx="787" cy="1052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2000" dirty="0" smtClean="0">
                  <a:solidFill>
                    <a:srgbClr val="000000"/>
                  </a:solidFill>
                </a:rPr>
                <a:t>Web</a:t>
              </a:r>
              <a:endParaRPr lang="en-US" sz="2000" dirty="0">
                <a:solidFill>
                  <a:srgbClr val="000000"/>
                </a:solidFill>
              </a:endParaRPr>
            </a:p>
            <a:p>
              <a:pPr algn="ct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2000" dirty="0">
                  <a:solidFill>
                    <a:srgbClr val="000000"/>
                  </a:solidFill>
                </a:rPr>
                <a:t>Client</a:t>
              </a:r>
            </a:p>
            <a:p>
              <a:pPr algn="ct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8454" name="Line 22"/>
            <p:cNvSpPr>
              <a:spLocks noChangeShapeType="1"/>
            </p:cNvSpPr>
            <p:nvPr/>
          </p:nvSpPr>
          <p:spPr bwMode="auto">
            <a:xfrm flipH="1">
              <a:off x="1142" y="1444"/>
              <a:ext cx="342" cy="4"/>
            </a:xfrm>
            <a:prstGeom prst="line">
              <a:avLst/>
            </a:prstGeom>
            <a:noFill/>
            <a:ln w="57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455" name="Line 23"/>
            <p:cNvSpPr>
              <a:spLocks noChangeShapeType="1"/>
            </p:cNvSpPr>
            <p:nvPr/>
          </p:nvSpPr>
          <p:spPr bwMode="auto">
            <a:xfrm flipH="1">
              <a:off x="1142" y="1618"/>
              <a:ext cx="342" cy="0"/>
            </a:xfrm>
            <a:prstGeom prst="line">
              <a:avLst/>
            </a:prstGeom>
            <a:noFill/>
            <a:ln w="5724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457" name="AutoShape 25"/>
            <p:cNvSpPr>
              <a:spLocks noChangeArrowheads="1"/>
            </p:cNvSpPr>
            <p:nvPr/>
          </p:nvSpPr>
          <p:spPr bwMode="auto">
            <a:xfrm>
              <a:off x="4817" y="1727"/>
              <a:ext cx="511" cy="481"/>
            </a:xfrm>
            <a:prstGeom prst="can">
              <a:avLst>
                <a:gd name="adj" fmla="val 25000"/>
              </a:avLst>
            </a:prstGeom>
            <a:solidFill>
              <a:srgbClr val="FFC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dirty="0">
                  <a:solidFill>
                    <a:srgbClr val="000000"/>
                  </a:solidFill>
                </a:rPr>
                <a:t>DB</a:t>
              </a:r>
            </a:p>
          </p:txBody>
        </p:sp>
        <p:sp>
          <p:nvSpPr>
            <p:cNvPr id="18460" name="Line 28"/>
            <p:cNvSpPr>
              <a:spLocks noChangeShapeType="1"/>
            </p:cNvSpPr>
            <p:nvPr/>
          </p:nvSpPr>
          <p:spPr bwMode="auto">
            <a:xfrm>
              <a:off x="5332" y="3591"/>
              <a:ext cx="0" cy="262"/>
            </a:xfrm>
            <a:prstGeom prst="line">
              <a:avLst/>
            </a:prstGeom>
            <a:noFill/>
            <a:ln w="9360">
              <a:solidFill>
                <a:srgbClr val="FF99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463" name="Line 31"/>
            <p:cNvSpPr>
              <a:spLocks noChangeShapeType="1"/>
            </p:cNvSpPr>
            <p:nvPr/>
          </p:nvSpPr>
          <p:spPr bwMode="auto">
            <a:xfrm flipH="1" flipV="1">
              <a:off x="1142" y="2668"/>
              <a:ext cx="342" cy="0"/>
            </a:xfrm>
            <a:prstGeom prst="line">
              <a:avLst/>
            </a:prstGeom>
            <a:noFill/>
            <a:ln w="5724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464" name="Line 32"/>
            <p:cNvSpPr>
              <a:spLocks noChangeShapeType="1"/>
            </p:cNvSpPr>
            <p:nvPr/>
          </p:nvSpPr>
          <p:spPr bwMode="auto">
            <a:xfrm flipV="1">
              <a:off x="1826" y="2536"/>
              <a:ext cx="670" cy="0"/>
            </a:xfrm>
            <a:prstGeom prst="line">
              <a:avLst/>
            </a:prstGeom>
            <a:noFill/>
            <a:ln w="5724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465" name="Line 33"/>
            <p:cNvSpPr>
              <a:spLocks noChangeShapeType="1"/>
            </p:cNvSpPr>
            <p:nvPr/>
          </p:nvSpPr>
          <p:spPr bwMode="auto">
            <a:xfrm flipH="1">
              <a:off x="1142" y="2536"/>
              <a:ext cx="342" cy="0"/>
            </a:xfrm>
            <a:prstGeom prst="line">
              <a:avLst/>
            </a:prstGeom>
            <a:noFill/>
            <a:ln w="57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466" name="Line 34"/>
            <p:cNvSpPr>
              <a:spLocks noChangeShapeType="1"/>
            </p:cNvSpPr>
            <p:nvPr/>
          </p:nvSpPr>
          <p:spPr bwMode="auto">
            <a:xfrm flipH="1" flipV="1">
              <a:off x="1825" y="2668"/>
              <a:ext cx="671" cy="9"/>
            </a:xfrm>
            <a:prstGeom prst="line">
              <a:avLst/>
            </a:prstGeom>
            <a:noFill/>
            <a:ln w="57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467" name="Line 35"/>
            <p:cNvSpPr>
              <a:spLocks noChangeShapeType="1"/>
            </p:cNvSpPr>
            <p:nvPr/>
          </p:nvSpPr>
          <p:spPr bwMode="auto">
            <a:xfrm>
              <a:off x="3701" y="1444"/>
              <a:ext cx="689" cy="2"/>
            </a:xfrm>
            <a:prstGeom prst="line">
              <a:avLst/>
            </a:prstGeom>
            <a:noFill/>
            <a:ln w="5724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468" name="Line 36"/>
            <p:cNvSpPr>
              <a:spLocks noChangeShapeType="1"/>
            </p:cNvSpPr>
            <p:nvPr/>
          </p:nvSpPr>
          <p:spPr bwMode="auto">
            <a:xfrm flipH="1" flipV="1">
              <a:off x="3675" y="1618"/>
              <a:ext cx="715" cy="10"/>
            </a:xfrm>
            <a:prstGeom prst="line">
              <a:avLst/>
            </a:prstGeom>
            <a:noFill/>
            <a:ln w="5724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8" name="AutoShape 3"/>
          <p:cNvSpPr>
            <a:spLocks noChangeArrowheads="1"/>
          </p:cNvSpPr>
          <p:nvPr/>
        </p:nvSpPr>
        <p:spPr bwMode="auto">
          <a:xfrm>
            <a:off x="3962400" y="3459749"/>
            <a:ext cx="1487487" cy="1340851"/>
          </a:xfrm>
          <a:prstGeom prst="cube">
            <a:avLst>
              <a:gd name="adj" fmla="val 25000"/>
            </a:avLst>
          </a:prstGeom>
          <a:solidFill>
            <a:srgbClr val="0099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Web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 smtClean="0">
                <a:solidFill>
                  <a:srgbClr val="000000"/>
                </a:solidFill>
              </a:rPr>
              <a:t>Server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000" dirty="0" smtClean="0">
                <a:solidFill>
                  <a:srgbClr val="000000"/>
                </a:solidFill>
              </a:rPr>
              <a:t>Passes request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000" dirty="0" smtClean="0">
                <a:solidFill>
                  <a:srgbClr val="000000"/>
                </a:solidFill>
              </a:rPr>
              <a:t>To backend</a:t>
            </a:r>
            <a:endParaRPr lang="en-US" sz="800" dirty="0">
              <a:solidFill>
                <a:srgbClr val="000000"/>
              </a:solidFill>
            </a:endParaRPr>
          </a:p>
        </p:txBody>
      </p:sp>
      <p:sp>
        <p:nvSpPr>
          <p:cNvPr id="40" name="Oval 6"/>
          <p:cNvSpPr>
            <a:spLocks noChangeArrowheads="1"/>
          </p:cNvSpPr>
          <p:nvPr/>
        </p:nvSpPr>
        <p:spPr bwMode="auto">
          <a:xfrm>
            <a:off x="5272087" y="3869739"/>
            <a:ext cx="133350" cy="555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9" name="Line 19"/>
          <p:cNvSpPr>
            <a:spLocks noChangeShapeType="1"/>
          </p:cNvSpPr>
          <p:nvPr/>
        </p:nvSpPr>
        <p:spPr bwMode="auto">
          <a:xfrm>
            <a:off x="5338763" y="4072938"/>
            <a:ext cx="1630364" cy="0"/>
          </a:xfrm>
          <a:prstGeom prst="line">
            <a:avLst/>
          </a:prstGeom>
          <a:noFill/>
          <a:ln w="5724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1" name="Line 36"/>
          <p:cNvSpPr>
            <a:spLocks noChangeShapeType="1"/>
          </p:cNvSpPr>
          <p:nvPr/>
        </p:nvSpPr>
        <p:spPr bwMode="auto">
          <a:xfrm flipH="1">
            <a:off x="5338761" y="4220175"/>
            <a:ext cx="1630362" cy="29564"/>
          </a:xfrm>
          <a:prstGeom prst="line">
            <a:avLst/>
          </a:prstGeom>
          <a:noFill/>
          <a:ln w="5724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" name="Oval Callout 2"/>
          <p:cNvSpPr/>
          <p:nvPr/>
        </p:nvSpPr>
        <p:spPr bwMode="auto">
          <a:xfrm>
            <a:off x="5657474" y="4640327"/>
            <a:ext cx="914400" cy="612648"/>
          </a:xfrm>
          <a:prstGeom prst="wedgeEllipseCallout">
            <a:avLst>
              <a:gd name="adj1" fmla="val -86813"/>
              <a:gd name="adj2" fmla="val -102141"/>
            </a:avLst>
          </a:prstGeom>
          <a:solidFill>
            <a:schemeClr val="bg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Lucida Sans Unicode" charset="0"/>
                <a:ea typeface="ＭＳ Ｐゴシック" charset="-128"/>
              </a:rPr>
              <a:t>New 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Lucida Sans Unicode" charset="0"/>
                <a:ea typeface="ＭＳ Ｐゴシック" charset="-128"/>
              </a:rPr>
              <a:t>hole</a:t>
            </a:r>
          </a:p>
        </p:txBody>
      </p:sp>
      <p:sp>
        <p:nvSpPr>
          <p:cNvPr id="4" name="Flowchart: Predefined Process 3"/>
          <p:cNvSpPr/>
          <p:nvPr/>
        </p:nvSpPr>
        <p:spPr bwMode="auto">
          <a:xfrm rot="16200000">
            <a:off x="7633496" y="3747294"/>
            <a:ext cx="914400" cy="887412"/>
          </a:xfrm>
          <a:prstGeom prst="flowChartPredefinedProcess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Business</a:t>
            </a:r>
          </a:p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400" dirty="0" smtClean="0">
                <a:solidFill>
                  <a:schemeClr val="tx1"/>
                </a:solidFill>
              </a:rPr>
              <a:t>Logic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016866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Hack Stats – </a:t>
            </a:r>
            <a:r>
              <a:rPr lang="en-US" dirty="0" smtClean="0"/>
              <a:t>Verizon </a:t>
            </a:r>
            <a:r>
              <a:rPr lang="en-US" dirty="0"/>
              <a:t>/ </a:t>
            </a:r>
            <a:r>
              <a:rPr lang="en-US" dirty="0" err="1" smtClean="0"/>
              <a:t>Veracode</a:t>
            </a:r>
            <a:endParaRPr lang="en-US" dirty="0"/>
          </a:p>
        </p:txBody>
      </p:sp>
      <p:sp>
        <p:nvSpPr>
          <p:cNvPr id="10242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Verizon report</a:t>
            </a:r>
          </a:p>
          <a:p>
            <a:pPr lvl="1"/>
            <a:r>
              <a:rPr lang="en-US" dirty="0"/>
              <a:t>54% of attacks are against web applications</a:t>
            </a:r>
          </a:p>
          <a:p>
            <a:pPr lvl="1"/>
            <a:r>
              <a:rPr lang="en-US" dirty="0"/>
              <a:t>92% of stolen records are from web application </a:t>
            </a:r>
            <a:r>
              <a:rPr lang="en-US" dirty="0" smtClean="0"/>
              <a:t>breaches</a:t>
            </a:r>
          </a:p>
          <a:p>
            <a:r>
              <a:rPr lang="en-US" dirty="0" smtClean="0"/>
              <a:t>Vulnerability prevalence in Public Companies, by Industry </a:t>
            </a:r>
          </a:p>
          <a:p>
            <a:endParaRPr lang="en-US" dirty="0"/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851" y="2349199"/>
            <a:ext cx="6961149" cy="4508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5237" y="5596372"/>
            <a:ext cx="1117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From: </a:t>
            </a:r>
          </a:p>
          <a:p>
            <a:r>
              <a:rPr lang="en-US" sz="1200" dirty="0" err="1" smtClean="0">
                <a:solidFill>
                  <a:schemeClr val="tx1"/>
                </a:solidFill>
              </a:rPr>
              <a:t>Veracode’s</a:t>
            </a:r>
            <a:endParaRPr lang="en-US" sz="1200" dirty="0" smtClean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chemeClr val="tx1"/>
                </a:solidFill>
              </a:rPr>
              <a:t>2012 Report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2182851" y="4724400"/>
            <a:ext cx="1341577" cy="304800"/>
          </a:xfrm>
          <a:prstGeom prst="rect">
            <a:avLst/>
          </a:prstGeom>
          <a:solidFill>
            <a:srgbClr val="FFFF00">
              <a:alpha val="27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Lucida Sans Unicode" charset="0"/>
              <a:ea typeface="ＭＳ Ｐゴシック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581400" y="5943600"/>
            <a:ext cx="1371600" cy="304800"/>
          </a:xfrm>
          <a:prstGeom prst="rect">
            <a:avLst/>
          </a:prstGeom>
          <a:solidFill>
            <a:srgbClr val="FFFF00">
              <a:alpha val="27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Lucida Sans Unicode" charset="0"/>
              <a:ea typeface="ＭＳ Ｐゴシック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953000" y="4724400"/>
            <a:ext cx="1371600" cy="304800"/>
          </a:xfrm>
          <a:prstGeom prst="rect">
            <a:avLst/>
          </a:prstGeom>
          <a:solidFill>
            <a:srgbClr val="FFFF00">
              <a:alpha val="27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Lucida Sans Unicode" charset="0"/>
              <a:ea typeface="ＭＳ Ｐゴシック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343116" y="5157387"/>
            <a:ext cx="1353084" cy="304800"/>
          </a:xfrm>
          <a:prstGeom prst="rect">
            <a:avLst/>
          </a:prstGeom>
          <a:solidFill>
            <a:srgbClr val="FFFF00">
              <a:alpha val="27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Lucida Sans Unicode" charset="0"/>
              <a:ea typeface="ＭＳ Ｐゴシック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696200" y="4724400"/>
            <a:ext cx="1371600" cy="304800"/>
          </a:xfrm>
          <a:prstGeom prst="rect">
            <a:avLst/>
          </a:prstGeom>
          <a:solidFill>
            <a:srgbClr val="FFFF00">
              <a:alpha val="27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Lucida Sans Unicode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28325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Security Statistics Report Winter 2011</a:t>
            </a:r>
            <a:endParaRPr lang="en-US" dirty="0"/>
          </a:p>
        </p:txBody>
      </p:sp>
      <p:sp>
        <p:nvSpPr>
          <p:cNvPr id="10242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How long does it take for website vulnerabilities to get fixed</a:t>
            </a:r>
            <a:br>
              <a:rPr lang="en-US" sz="1800" dirty="0" smtClean="0"/>
            </a:br>
            <a:r>
              <a:rPr lang="en-US" sz="1800" dirty="0" smtClean="0"/>
              <a:t>(Window of Exposure).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13536" y="6189545"/>
            <a:ext cx="24256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From: </a:t>
            </a:r>
            <a:r>
              <a:rPr lang="en-US" sz="1200" dirty="0" err="1" smtClean="0">
                <a:solidFill>
                  <a:schemeClr val="tx1"/>
                </a:solidFill>
              </a:rPr>
              <a:t>Whitehat’s</a:t>
            </a:r>
            <a:r>
              <a:rPr lang="en-US" sz="1200" dirty="0" smtClean="0">
                <a:solidFill>
                  <a:schemeClr val="tx1"/>
                </a:solidFill>
              </a:rPr>
              <a:t> 2012 Report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5" name="Picture 2" descr="C:\Users\dk\Desktop\stats_winter11_ataglan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65" y="1447800"/>
            <a:ext cx="8035535" cy="465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6934200" y="2133599"/>
            <a:ext cx="1371600" cy="3968137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Lucida Sans Unicode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55895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Intro to Web Application security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 smtClean="0"/>
              <a:t>Intro to SQL Injection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How Web Applications are changing</a:t>
            </a:r>
          </a:p>
          <a:p>
            <a:pPr lvl="1"/>
            <a:r>
              <a:rPr lang="en-US" sz="2800" dirty="0" smtClean="0"/>
              <a:t>Details about: AMF, REST, JSON</a:t>
            </a:r>
          </a:p>
          <a:p>
            <a:pPr lvl="1"/>
            <a:r>
              <a:rPr lang="en-US" sz="3000" dirty="0" smtClean="0"/>
              <a:t>Applying SQL Injection to these new formats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How this applies to Mobile Apps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Defenses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129500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717800"/>
            <a:ext cx="7772400" cy="639763"/>
          </a:xfrm>
          <a:ln/>
        </p:spPr>
        <p:txBody>
          <a:bodyPr lIns="91440" tIns="45720" rIns="91440" bIns="45720"/>
          <a:lstStyle/>
          <a:p>
            <a:pPr algn="l"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Intro to SQL Injection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685800" y="3352800"/>
            <a:ext cx="6811963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9pPr>
          </a:lstStyle>
          <a:p>
            <a:pPr algn="ctr">
              <a:spcBef>
                <a:spcPts val="450"/>
              </a:spcBef>
              <a:buClrTx/>
              <a:buFontTx/>
              <a:buNone/>
            </a:pPr>
            <a:r>
              <a:rPr lang="en-US" sz="1800" dirty="0" smtClean="0">
                <a:solidFill>
                  <a:srgbClr val="8EB4E3"/>
                </a:solidFill>
              </a:rPr>
              <a:t>Hacking the database</a:t>
            </a:r>
            <a:endParaRPr lang="en-US" sz="1800" dirty="0">
              <a:solidFill>
                <a:srgbClr val="8EB4E3"/>
              </a:solidFill>
            </a:endParaRP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5211763" y="6126163"/>
            <a:ext cx="2743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1600" b="1" dirty="0">
                <a:solidFill>
                  <a:srgbClr val="FFFFFF"/>
                </a:solidFill>
              </a:rPr>
              <a:t>www.NTOBJECTives.com</a:t>
            </a:r>
          </a:p>
        </p:txBody>
      </p:sp>
    </p:spTree>
    <p:extLst>
      <p:ext uri="{BB962C8B-B14F-4D97-AF65-F5344CB8AC3E}">
        <p14:creationId xmlns:p14="http://schemas.microsoft.com/office/powerpoint/2010/main" val="33367034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Hacking Traditional WebApps - Traffic</a:t>
            </a:r>
            <a:endParaRPr lang="en-US" dirty="0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Inputs </a:t>
            </a:r>
            <a:r>
              <a:rPr lang="en-US" dirty="0"/>
              <a:t>in simple ‘name=value’ pairs</a:t>
            </a:r>
          </a:p>
          <a:p>
            <a:r>
              <a:rPr lang="en-US" dirty="0" smtClean="0"/>
              <a:t>Clicking on a link, the input is on the URL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Submitting a FORM, generates a POST requests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399" y="1675845"/>
            <a:ext cx="7474528" cy="1753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399" y="3988791"/>
            <a:ext cx="7534275" cy="2564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21255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Apps </a:t>
            </a:r>
            <a:r>
              <a:rPr lang="en-US" dirty="0"/>
              <a:t>u</a:t>
            </a:r>
            <a:r>
              <a:rPr lang="en-US" dirty="0" smtClean="0"/>
              <a:t>sing SQL</a:t>
            </a:r>
            <a:endParaRPr lang="en-US" dirty="0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Common to take user input and generate a SQL Statement</a:t>
            </a: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Behind the scenes a SQL statement is waiting for user input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solidFill>
                  <a:srgbClr val="FF0000"/>
                </a:solidFill>
              </a:rPr>
              <a:t>%name% </a:t>
            </a:r>
            <a:r>
              <a:rPr lang="en-US" dirty="0" smtClean="0"/>
              <a:t>will be replaced by the </a:t>
            </a:r>
            <a:r>
              <a:rPr lang="en-US" b="1" dirty="0" smtClean="0"/>
              <a:t>name</a:t>
            </a:r>
            <a:r>
              <a:rPr lang="en-US" dirty="0" smtClean="0"/>
              <a:t> value from the URL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75" r="35050"/>
          <a:stretch/>
        </p:blipFill>
        <p:spPr bwMode="auto">
          <a:xfrm>
            <a:off x="-609600" y="1371599"/>
            <a:ext cx="9671077" cy="863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6438" y="2895600"/>
            <a:ext cx="6708762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SELECT * from </a:t>
            </a:r>
            <a:r>
              <a:rPr lang="en-US" sz="2000" b="1" dirty="0" err="1" smtClean="0">
                <a:solidFill>
                  <a:schemeClr val="tx1"/>
                </a:solidFill>
              </a:rPr>
              <a:t>tPeople</a:t>
            </a:r>
            <a:r>
              <a:rPr lang="en-US" sz="2000" b="1" dirty="0" smtClean="0">
                <a:solidFill>
                  <a:schemeClr val="tx1"/>
                </a:solidFill>
              </a:rPr>
              <a:t> WHERE </a:t>
            </a:r>
            <a:r>
              <a:rPr lang="en-US" sz="2000" b="1" dirty="0" err="1" smtClean="0">
                <a:solidFill>
                  <a:schemeClr val="tx1"/>
                </a:solidFill>
              </a:rPr>
              <a:t>lastname</a:t>
            </a:r>
            <a:r>
              <a:rPr lang="en-US" sz="2000" b="1" dirty="0" smtClean="0">
                <a:solidFill>
                  <a:schemeClr val="tx1"/>
                </a:solidFill>
              </a:rPr>
              <a:t>=‘</a:t>
            </a:r>
            <a:r>
              <a:rPr lang="en-US" sz="2000" b="1" dirty="0" smtClean="0">
                <a:solidFill>
                  <a:srgbClr val="FF0000"/>
                </a:solidFill>
              </a:rPr>
              <a:t>%name%</a:t>
            </a:r>
            <a:r>
              <a:rPr lang="en-US" sz="2000" b="1" dirty="0" smtClean="0">
                <a:solidFill>
                  <a:schemeClr val="tx1"/>
                </a:solidFill>
              </a:rPr>
              <a:t>’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2371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Apps </a:t>
            </a:r>
            <a:r>
              <a:rPr lang="en-US" dirty="0"/>
              <a:t>u</a:t>
            </a:r>
            <a:r>
              <a:rPr lang="en-US" dirty="0" smtClean="0"/>
              <a:t>sing SQL</a:t>
            </a:r>
            <a:endParaRPr lang="en-US" dirty="0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Common to take user input and generate a SQL Statement</a:t>
            </a: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Behind the scenes a SQL statement is waiting for user input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solidFill>
                  <a:srgbClr val="FF0000"/>
                </a:solidFill>
              </a:rPr>
              <a:t>%name% </a:t>
            </a:r>
            <a:r>
              <a:rPr lang="en-US" dirty="0" smtClean="0"/>
              <a:t>will be replaced by the </a:t>
            </a:r>
            <a:r>
              <a:rPr lang="en-US" b="1" dirty="0" smtClean="0"/>
              <a:t>name</a:t>
            </a:r>
            <a:r>
              <a:rPr lang="en-US" dirty="0" smtClean="0"/>
              <a:t> value from the URL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All too often the input is dropped into the statement without escaping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									invalid SQL statement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75" r="35050"/>
          <a:stretch/>
        </p:blipFill>
        <p:spPr bwMode="auto">
          <a:xfrm>
            <a:off x="-609600" y="1371599"/>
            <a:ext cx="9671077" cy="863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6438" y="2895600"/>
            <a:ext cx="6708762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SELECT * from </a:t>
            </a:r>
            <a:r>
              <a:rPr lang="en-US" sz="2000" b="1" dirty="0" err="1" smtClean="0">
                <a:solidFill>
                  <a:schemeClr val="tx1"/>
                </a:solidFill>
              </a:rPr>
              <a:t>tPeople</a:t>
            </a:r>
            <a:r>
              <a:rPr lang="en-US" sz="2000" b="1" dirty="0" smtClean="0">
                <a:solidFill>
                  <a:schemeClr val="tx1"/>
                </a:solidFill>
              </a:rPr>
              <a:t> WHERE </a:t>
            </a:r>
            <a:r>
              <a:rPr lang="en-US" sz="2000" b="1" dirty="0" err="1" smtClean="0">
                <a:solidFill>
                  <a:schemeClr val="tx1"/>
                </a:solidFill>
              </a:rPr>
              <a:t>lastname</a:t>
            </a:r>
            <a:r>
              <a:rPr lang="en-US" sz="2000" b="1" dirty="0" smtClean="0">
                <a:solidFill>
                  <a:schemeClr val="tx1"/>
                </a:solidFill>
              </a:rPr>
              <a:t>=‘</a:t>
            </a:r>
            <a:r>
              <a:rPr lang="en-US" sz="2000" b="1" dirty="0" smtClean="0">
                <a:solidFill>
                  <a:srgbClr val="FF0000"/>
                </a:solidFill>
              </a:rPr>
              <a:t>%name%</a:t>
            </a:r>
            <a:r>
              <a:rPr lang="en-US" sz="2000" b="1" dirty="0" smtClean="0">
                <a:solidFill>
                  <a:schemeClr val="tx1"/>
                </a:solidFill>
              </a:rPr>
              <a:t>’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" y="4267200"/>
            <a:ext cx="6708762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SELECT * from </a:t>
            </a:r>
            <a:r>
              <a:rPr lang="en-US" sz="2000" b="1" dirty="0" err="1" smtClean="0">
                <a:solidFill>
                  <a:schemeClr val="tx1"/>
                </a:solidFill>
              </a:rPr>
              <a:t>tPeople</a:t>
            </a:r>
            <a:r>
              <a:rPr lang="en-US" sz="2000" b="1" dirty="0" smtClean="0">
                <a:solidFill>
                  <a:schemeClr val="tx1"/>
                </a:solidFill>
              </a:rPr>
              <a:t> WHERE </a:t>
            </a:r>
            <a:r>
              <a:rPr lang="en-US" sz="2000" b="1" dirty="0" err="1" smtClean="0">
                <a:solidFill>
                  <a:schemeClr val="tx1"/>
                </a:solidFill>
              </a:rPr>
              <a:t>lastname</a:t>
            </a:r>
            <a:r>
              <a:rPr lang="en-US" sz="2000" b="1" dirty="0" smtClean="0">
                <a:solidFill>
                  <a:schemeClr val="tx1"/>
                </a:solidFill>
              </a:rPr>
              <a:t>=‘</a:t>
            </a:r>
            <a:r>
              <a:rPr lang="en-US" sz="2000" b="1" dirty="0" smtClean="0">
                <a:solidFill>
                  <a:srgbClr val="FF0000"/>
                </a:solidFill>
              </a:rPr>
              <a:t>O’Brian</a:t>
            </a:r>
            <a:r>
              <a:rPr lang="en-US" sz="2000" b="1" dirty="0" smtClean="0">
                <a:solidFill>
                  <a:schemeClr val="tx1"/>
                </a:solidFill>
              </a:rPr>
              <a:t>’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2896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Apps </a:t>
            </a:r>
            <a:r>
              <a:rPr lang="en-US" dirty="0"/>
              <a:t>u</a:t>
            </a:r>
            <a:r>
              <a:rPr lang="en-US" dirty="0" smtClean="0"/>
              <a:t>sing SQL</a:t>
            </a:r>
            <a:endParaRPr lang="en-US" dirty="0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Common to take user input and generate a SQL Statement</a:t>
            </a: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Behind the scenes a SQL statement is waiting for user input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solidFill>
                  <a:srgbClr val="FF0000"/>
                </a:solidFill>
              </a:rPr>
              <a:t>%name% </a:t>
            </a:r>
            <a:r>
              <a:rPr lang="en-US" dirty="0" smtClean="0"/>
              <a:t>will be replaced by the </a:t>
            </a:r>
            <a:r>
              <a:rPr lang="en-US" b="1" dirty="0" smtClean="0"/>
              <a:t>name</a:t>
            </a:r>
            <a:r>
              <a:rPr lang="en-US" dirty="0" smtClean="0"/>
              <a:t> value from the URL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All too often the input is dropped into the statement without escaping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									invalid SQL statement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Developers should be escaping special characters (i.e. quote marks)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75" r="35050"/>
          <a:stretch/>
        </p:blipFill>
        <p:spPr bwMode="auto">
          <a:xfrm>
            <a:off x="-609600" y="1371599"/>
            <a:ext cx="9671077" cy="863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6438" y="2895600"/>
            <a:ext cx="6708762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SELECT * from </a:t>
            </a:r>
            <a:r>
              <a:rPr lang="en-US" sz="2000" b="1" dirty="0" err="1" smtClean="0">
                <a:solidFill>
                  <a:schemeClr val="tx1"/>
                </a:solidFill>
              </a:rPr>
              <a:t>tPeople</a:t>
            </a:r>
            <a:r>
              <a:rPr lang="en-US" sz="2000" b="1" dirty="0" smtClean="0">
                <a:solidFill>
                  <a:schemeClr val="tx1"/>
                </a:solidFill>
              </a:rPr>
              <a:t> WHERE </a:t>
            </a:r>
            <a:r>
              <a:rPr lang="en-US" sz="2000" b="1" dirty="0" err="1" smtClean="0">
                <a:solidFill>
                  <a:schemeClr val="tx1"/>
                </a:solidFill>
              </a:rPr>
              <a:t>lastname</a:t>
            </a:r>
            <a:r>
              <a:rPr lang="en-US" sz="2000" b="1" dirty="0" smtClean="0">
                <a:solidFill>
                  <a:schemeClr val="tx1"/>
                </a:solidFill>
              </a:rPr>
              <a:t>=‘</a:t>
            </a:r>
            <a:r>
              <a:rPr lang="en-US" sz="2000" b="1" dirty="0" smtClean="0">
                <a:solidFill>
                  <a:srgbClr val="FF0000"/>
                </a:solidFill>
              </a:rPr>
              <a:t>%name%</a:t>
            </a:r>
            <a:r>
              <a:rPr lang="en-US" sz="2000" b="1" dirty="0" smtClean="0">
                <a:solidFill>
                  <a:schemeClr val="tx1"/>
                </a:solidFill>
              </a:rPr>
              <a:t>’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6438" y="5619690"/>
            <a:ext cx="6708762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SELECT * from </a:t>
            </a:r>
            <a:r>
              <a:rPr lang="en-US" sz="2000" b="1" dirty="0" err="1" smtClean="0">
                <a:solidFill>
                  <a:schemeClr val="tx1"/>
                </a:solidFill>
              </a:rPr>
              <a:t>tPeople</a:t>
            </a:r>
            <a:r>
              <a:rPr lang="en-US" sz="2000" b="1" dirty="0" smtClean="0">
                <a:solidFill>
                  <a:schemeClr val="tx1"/>
                </a:solidFill>
              </a:rPr>
              <a:t> WHERE </a:t>
            </a:r>
            <a:r>
              <a:rPr lang="en-US" sz="2000" b="1" dirty="0" err="1" smtClean="0">
                <a:solidFill>
                  <a:schemeClr val="tx1"/>
                </a:solidFill>
              </a:rPr>
              <a:t>lastname</a:t>
            </a:r>
            <a:r>
              <a:rPr lang="en-US" sz="2000" b="1" dirty="0" smtClean="0">
                <a:solidFill>
                  <a:schemeClr val="tx1"/>
                </a:solidFill>
              </a:rPr>
              <a:t>=‘</a:t>
            </a:r>
            <a:r>
              <a:rPr lang="en-US" sz="2000" b="1" dirty="0" smtClean="0">
                <a:solidFill>
                  <a:srgbClr val="FF0000"/>
                </a:solidFill>
              </a:rPr>
              <a:t>O\’Brian</a:t>
            </a:r>
            <a:r>
              <a:rPr lang="en-US" sz="2000" b="1" dirty="0" smtClean="0">
                <a:solidFill>
                  <a:schemeClr val="tx1"/>
                </a:solidFill>
              </a:rPr>
              <a:t>’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" y="4248090"/>
            <a:ext cx="6708762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SELECT * from </a:t>
            </a:r>
            <a:r>
              <a:rPr lang="en-US" sz="2000" b="1" dirty="0" err="1" smtClean="0">
                <a:solidFill>
                  <a:schemeClr val="tx1"/>
                </a:solidFill>
              </a:rPr>
              <a:t>tPeople</a:t>
            </a:r>
            <a:r>
              <a:rPr lang="en-US" sz="2000" b="1" dirty="0" smtClean="0">
                <a:solidFill>
                  <a:schemeClr val="tx1"/>
                </a:solidFill>
              </a:rPr>
              <a:t> WHERE </a:t>
            </a:r>
            <a:r>
              <a:rPr lang="en-US" sz="2000" b="1" dirty="0" err="1" smtClean="0">
                <a:solidFill>
                  <a:schemeClr val="tx1"/>
                </a:solidFill>
              </a:rPr>
              <a:t>lastname</a:t>
            </a:r>
            <a:r>
              <a:rPr lang="en-US" sz="2000" b="1" dirty="0" smtClean="0">
                <a:solidFill>
                  <a:schemeClr val="tx1"/>
                </a:solidFill>
              </a:rPr>
              <a:t>=‘</a:t>
            </a:r>
            <a:r>
              <a:rPr lang="en-US" sz="2000" b="1" dirty="0" smtClean="0">
                <a:solidFill>
                  <a:srgbClr val="FF0000"/>
                </a:solidFill>
              </a:rPr>
              <a:t>O’Brian</a:t>
            </a:r>
            <a:r>
              <a:rPr lang="en-US" sz="2000" b="1" dirty="0" smtClean="0">
                <a:solidFill>
                  <a:schemeClr val="tx1"/>
                </a:solidFill>
              </a:rPr>
              <a:t>’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2908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SQL Injection Example</a:t>
            </a:r>
            <a:endParaRPr lang="en-US" dirty="0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Often errors </a:t>
            </a:r>
            <a:r>
              <a:rPr lang="en-US" dirty="0"/>
              <a:t>will be created and </a:t>
            </a:r>
            <a:r>
              <a:rPr lang="en-US" dirty="0" smtClean="0"/>
              <a:t>displayed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 smtClean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 smtClean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Attackers can use these errors as clues and then create an exploit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Example: </a:t>
            </a:r>
            <a:r>
              <a:rPr lang="en-US" b="1" dirty="0" smtClean="0">
                <a:solidFill>
                  <a:srgbClr val="FF0000"/>
                </a:solidFill>
              </a:rPr>
              <a:t>admin’ or 1=‘1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If any account uses Password1 (most common password) then attacker is logged in.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17" y="1219200"/>
            <a:ext cx="842602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8417" y="2895600"/>
            <a:ext cx="8426027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SELECT * from </a:t>
            </a:r>
            <a:r>
              <a:rPr lang="en-US" sz="1400" b="1" dirty="0" err="1" smtClean="0">
                <a:solidFill>
                  <a:schemeClr val="tx1"/>
                </a:solidFill>
              </a:rPr>
              <a:t>tAccounts</a:t>
            </a:r>
            <a:r>
              <a:rPr lang="en-US" sz="1400" b="1" dirty="0" smtClean="0">
                <a:solidFill>
                  <a:schemeClr val="tx1"/>
                </a:solidFill>
              </a:rPr>
              <a:t> WHERE username=‘</a:t>
            </a:r>
            <a:r>
              <a:rPr lang="en-US" sz="1400" b="1" dirty="0" smtClean="0">
                <a:solidFill>
                  <a:srgbClr val="FF0000"/>
                </a:solidFill>
              </a:rPr>
              <a:t>admin’</a:t>
            </a:r>
            <a:r>
              <a:rPr lang="en-US" sz="1400" b="1" dirty="0" smtClean="0">
                <a:solidFill>
                  <a:schemeClr val="tx1"/>
                </a:solidFill>
              </a:rPr>
              <a:t>’ AND  password=‘</a:t>
            </a:r>
            <a:r>
              <a:rPr lang="en-US" sz="1400" b="1" dirty="0" smtClean="0">
                <a:solidFill>
                  <a:srgbClr val="FF0000"/>
                </a:solidFill>
              </a:rPr>
              <a:t>Password1</a:t>
            </a:r>
            <a:r>
              <a:rPr lang="en-US" sz="1400" b="1" dirty="0" smtClean="0">
                <a:solidFill>
                  <a:schemeClr val="tx1"/>
                </a:solidFill>
              </a:rPr>
              <a:t>’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4648200"/>
            <a:ext cx="8426027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SELECT * from </a:t>
            </a:r>
            <a:r>
              <a:rPr lang="en-US" sz="1400" b="1" dirty="0" err="1" smtClean="0">
                <a:solidFill>
                  <a:schemeClr val="tx1"/>
                </a:solidFill>
              </a:rPr>
              <a:t>tAccounts</a:t>
            </a:r>
            <a:r>
              <a:rPr lang="en-US" sz="1400" b="1" dirty="0" smtClean="0">
                <a:solidFill>
                  <a:schemeClr val="tx1"/>
                </a:solidFill>
              </a:rPr>
              <a:t> WHERE username=‘</a:t>
            </a:r>
            <a:r>
              <a:rPr lang="en-US" sz="1400" b="1" dirty="0" smtClean="0">
                <a:solidFill>
                  <a:srgbClr val="FF0000"/>
                </a:solidFill>
              </a:rPr>
              <a:t>admin’ or 1=‘1</a:t>
            </a:r>
            <a:r>
              <a:rPr lang="en-US" sz="1400" b="1" dirty="0" smtClean="0">
                <a:solidFill>
                  <a:schemeClr val="tx1"/>
                </a:solidFill>
              </a:rPr>
              <a:t>’ AND  password=‘</a:t>
            </a:r>
            <a:r>
              <a:rPr lang="en-US" sz="1400" b="1" dirty="0" smtClean="0">
                <a:solidFill>
                  <a:srgbClr val="FF0000"/>
                </a:solidFill>
              </a:rPr>
              <a:t>Password1</a:t>
            </a:r>
            <a:r>
              <a:rPr lang="en-US" sz="1400" b="1" dirty="0" smtClean="0">
                <a:solidFill>
                  <a:schemeClr val="tx1"/>
                </a:solidFill>
              </a:rPr>
              <a:t>’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2042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k\Desktop\Dropbox\marketing files\Pictures\Headshot D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747713"/>
            <a:ext cx="1593632" cy="168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Today's Presenter</a:t>
            </a:r>
            <a:endParaRPr lang="en-US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NT </a:t>
            </a:r>
            <a:r>
              <a:rPr lang="en-US" dirty="0" err="1" smtClean="0"/>
              <a:t>OBJECTives</a:t>
            </a:r>
            <a:endParaRPr lang="en-US" dirty="0"/>
          </a:p>
          <a:p>
            <a:pPr lvl="1"/>
            <a:r>
              <a:rPr lang="en-US" dirty="0" smtClean="0"/>
              <a:t>Member of NTO's founding team</a:t>
            </a:r>
          </a:p>
          <a:p>
            <a:pPr lvl="1"/>
            <a:r>
              <a:rPr lang="en-US" dirty="0" smtClean="0"/>
              <a:t>Leads security research team</a:t>
            </a:r>
          </a:p>
          <a:p>
            <a:pPr lvl="1"/>
            <a:r>
              <a:rPr lang="en-US" dirty="0" smtClean="0"/>
              <a:t>Leads vision and design of products</a:t>
            </a:r>
          </a:p>
          <a:p>
            <a:r>
              <a:rPr lang="en-US" dirty="0" smtClean="0"/>
              <a:t>Blogger and Podcaster</a:t>
            </a:r>
          </a:p>
          <a:p>
            <a:pPr lvl="1"/>
            <a:r>
              <a:rPr lang="en-US" b="1" dirty="0" smtClean="0"/>
              <a:t>Man vs WebApp</a:t>
            </a:r>
            <a:r>
              <a:rPr lang="en-US" dirty="0" smtClean="0"/>
              <a:t> (formerly </a:t>
            </a:r>
            <a:r>
              <a:rPr lang="en-US" dirty="0" err="1" smtClean="0"/>
              <a:t>Mightyseek</a:t>
            </a:r>
            <a:r>
              <a:rPr lang="en-US" dirty="0"/>
              <a:t>) - http://www.manvswebapp.com</a:t>
            </a:r>
            <a:endParaRPr lang="en-US" dirty="0" smtClean="0"/>
          </a:p>
          <a:p>
            <a:pPr lvl="1"/>
            <a:r>
              <a:rPr lang="en-US" dirty="0" smtClean="0"/>
              <a:t>An Information Security Place </a:t>
            </a:r>
            <a:r>
              <a:rPr lang="en-US" dirty="0"/>
              <a:t>Podcast - http://infosecplace.com</a:t>
            </a:r>
            <a:endParaRPr lang="en-US" dirty="0" smtClean="0"/>
          </a:p>
          <a:p>
            <a:r>
              <a:rPr lang="en-US" dirty="0" smtClean="0"/>
              <a:t>Open Source Developer</a:t>
            </a:r>
          </a:p>
          <a:p>
            <a:pPr lvl="1"/>
            <a:r>
              <a:rPr lang="en-US" dirty="0" smtClean="0"/>
              <a:t>Linux, Red Hat, Qmail Patches, phpGroupware, podPress, among others</a:t>
            </a:r>
          </a:p>
          <a:p>
            <a:endParaRPr lang="en-US" dirty="0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1990724" y="1006475"/>
            <a:ext cx="7000875" cy="1197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ct val="101000"/>
              </a:lnSpc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200" b="1" dirty="0">
                <a:solidFill>
                  <a:srgbClr val="000000"/>
                </a:solidFill>
                <a:latin typeface="Tahoma" pitchFamily="32" charset="0"/>
              </a:rPr>
              <a:t>Dan </a:t>
            </a:r>
            <a:r>
              <a:rPr lang="en-US" sz="2200" b="1" dirty="0" smtClean="0">
                <a:solidFill>
                  <a:srgbClr val="000000"/>
                </a:solidFill>
                <a:latin typeface="Tahoma" pitchFamily="32" charset="0"/>
              </a:rPr>
              <a:t>Kuykendall</a:t>
            </a:r>
            <a:endParaRPr lang="en-US" sz="2200" b="1" dirty="0">
              <a:solidFill>
                <a:srgbClr val="000000"/>
              </a:solidFill>
              <a:latin typeface="Tahoma" pitchFamily="32" charset="0"/>
            </a:endParaRPr>
          </a:p>
          <a:p>
            <a:pPr>
              <a:lnSpc>
                <a:spcPct val="101000"/>
              </a:lnSpc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200" dirty="0">
                <a:solidFill>
                  <a:srgbClr val="000000"/>
                </a:solidFill>
                <a:latin typeface="Tahoma" pitchFamily="32" charset="0"/>
              </a:rPr>
              <a:t>Co-CEO &amp; Chief Technology </a:t>
            </a:r>
            <a:r>
              <a:rPr lang="en-US" sz="2200" dirty="0" smtClean="0">
                <a:solidFill>
                  <a:srgbClr val="000000"/>
                </a:solidFill>
                <a:latin typeface="Tahoma" pitchFamily="32" charset="0"/>
              </a:rPr>
              <a:t>Officer</a:t>
            </a:r>
            <a:br>
              <a:rPr lang="en-US" sz="2200" dirty="0" smtClean="0">
                <a:solidFill>
                  <a:srgbClr val="000000"/>
                </a:solidFill>
                <a:latin typeface="Tahoma" pitchFamily="32" charset="0"/>
              </a:rPr>
            </a:br>
            <a:r>
              <a:rPr lang="en-US" sz="2200" dirty="0" smtClean="0">
                <a:solidFill>
                  <a:srgbClr val="000000"/>
                </a:solidFill>
                <a:latin typeface="Tahoma" pitchFamily="32" charset="0"/>
              </a:rPr>
              <a:t>NT </a:t>
            </a:r>
            <a:r>
              <a:rPr lang="en-US" sz="2200" dirty="0" err="1" smtClean="0">
                <a:solidFill>
                  <a:srgbClr val="000000"/>
                </a:solidFill>
                <a:latin typeface="Tahoma" pitchFamily="32" charset="0"/>
              </a:rPr>
              <a:t>OBJECTives</a:t>
            </a:r>
            <a:r>
              <a:rPr lang="en-US" sz="2200" dirty="0" smtClean="0">
                <a:solidFill>
                  <a:srgbClr val="000000"/>
                </a:solidFill>
                <a:latin typeface="Tahoma" pitchFamily="32" charset="0"/>
              </a:rPr>
              <a:t>, Inc</a:t>
            </a:r>
            <a:r>
              <a:rPr lang="en-US" sz="2200" dirty="0" smtClean="0">
                <a:solidFill>
                  <a:srgbClr val="000000"/>
                </a:solidFill>
                <a:latin typeface="Tahoma" pitchFamily="32" charset="0"/>
              </a:rPr>
              <a:t>.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223680" y="3886200"/>
            <a:ext cx="3733800" cy="436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ct val="101000"/>
              </a:lnSpc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200" dirty="0" smtClean="0">
                <a:solidFill>
                  <a:srgbClr val="000000"/>
                </a:solidFill>
                <a:latin typeface="Tahoma" pitchFamily="32" charset="0"/>
              </a:rPr>
              <a:t>Twitter: @</a:t>
            </a:r>
            <a:r>
              <a:rPr lang="en-US" sz="2200" dirty="0" err="1" smtClean="0">
                <a:solidFill>
                  <a:srgbClr val="000000"/>
                </a:solidFill>
                <a:latin typeface="Tahoma" pitchFamily="32" charset="0"/>
              </a:rPr>
              <a:t>dan_kuykendall</a:t>
            </a:r>
            <a:endParaRPr lang="en-US" sz="2200" b="1" dirty="0">
              <a:solidFill>
                <a:srgbClr val="000000"/>
              </a:solidFill>
              <a:latin typeface="Tahoma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3488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SQL Injection </a:t>
            </a:r>
            <a:r>
              <a:rPr lang="en-US" dirty="0" smtClean="0"/>
              <a:t>Demo: Classic web app</a:t>
            </a:r>
            <a:endParaRPr lang="en-US" dirty="0"/>
          </a:p>
        </p:txBody>
      </p:sp>
      <p:pic>
        <p:nvPicPr>
          <p:cNvPr id="3" name="BookApp_Classic_SQL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85800"/>
            <a:ext cx="9144000" cy="555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6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7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Intro to Web Application security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Intro to SQL Injection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 smtClean="0"/>
              <a:t>How Web Applications are changing</a:t>
            </a:r>
          </a:p>
          <a:p>
            <a:pPr lvl="1"/>
            <a:r>
              <a:rPr lang="en-US" sz="2800" dirty="0" smtClean="0"/>
              <a:t>Details about: AMF, REST, JSON</a:t>
            </a:r>
          </a:p>
          <a:p>
            <a:pPr lvl="1"/>
            <a:r>
              <a:rPr lang="en-US" sz="3000" dirty="0" smtClean="0"/>
              <a:t>Applying SQL Injection to these new formats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How this applies to Mobile Apps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Defenses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6364818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717800"/>
            <a:ext cx="7772400" cy="639763"/>
          </a:xfrm>
          <a:ln/>
        </p:spPr>
        <p:txBody>
          <a:bodyPr lIns="91440" tIns="45720" rIns="91440" bIns="45720"/>
          <a:lstStyle/>
          <a:p>
            <a:pPr algn="l"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Changing Landscape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685800" y="3352800"/>
            <a:ext cx="6811963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9pPr>
          </a:lstStyle>
          <a:p>
            <a:pPr algn="ctr">
              <a:spcBef>
                <a:spcPts val="450"/>
              </a:spcBef>
              <a:buClrTx/>
              <a:buFontTx/>
              <a:buNone/>
            </a:pPr>
            <a:r>
              <a:rPr lang="en-US" sz="1800" dirty="0" smtClean="0">
                <a:solidFill>
                  <a:srgbClr val="8EB4E3"/>
                </a:solidFill>
              </a:rPr>
              <a:t>The wild west is getting wilder</a:t>
            </a:r>
            <a:endParaRPr lang="en-US" sz="1800" dirty="0">
              <a:solidFill>
                <a:srgbClr val="8EB4E3"/>
              </a:solidFill>
            </a:endParaRP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5211763" y="6126163"/>
            <a:ext cx="2743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1600" b="1" dirty="0">
                <a:solidFill>
                  <a:srgbClr val="FFFFFF"/>
                </a:solidFill>
              </a:rPr>
              <a:t>www.NTOBJECTives.com</a:t>
            </a:r>
          </a:p>
        </p:txBody>
      </p:sp>
    </p:spTree>
    <p:extLst>
      <p:ext uri="{BB962C8B-B14F-4D97-AF65-F5344CB8AC3E}">
        <p14:creationId xmlns:p14="http://schemas.microsoft.com/office/powerpoint/2010/main" val="4665764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Popular new formats</a:t>
            </a:r>
            <a:endParaRPr lang="en-US" dirty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/>
              <a:t>Flash </a:t>
            </a:r>
            <a:r>
              <a:rPr lang="en-US" sz="2800" dirty="0"/>
              <a:t>&amp; Flex Applications</a:t>
            </a:r>
            <a:endParaRPr lang="en-US" sz="2800" dirty="0" smtClean="0"/>
          </a:p>
          <a:p>
            <a:pPr lvl="1"/>
            <a:r>
              <a:rPr lang="en-US" sz="2400" b="1" dirty="0" smtClean="0"/>
              <a:t>AMF</a:t>
            </a:r>
            <a:r>
              <a:rPr lang="en-US" sz="2400" dirty="0" smtClean="0"/>
              <a:t>: Adobe/</a:t>
            </a:r>
            <a:r>
              <a:rPr lang="en-US" sz="2400" b="1" dirty="0" err="1" smtClean="0"/>
              <a:t>A</a:t>
            </a:r>
            <a:r>
              <a:rPr lang="en-US" sz="2400" dirty="0" err="1" smtClean="0"/>
              <a:t>ctionscript</a:t>
            </a:r>
            <a:r>
              <a:rPr lang="en-US" sz="2400" dirty="0" smtClean="0"/>
              <a:t> </a:t>
            </a:r>
            <a:r>
              <a:rPr lang="en-US" sz="2400" b="1" dirty="0" smtClean="0"/>
              <a:t>M</a:t>
            </a:r>
            <a:r>
              <a:rPr lang="en-US" sz="2400" dirty="0" smtClean="0"/>
              <a:t>essaging </a:t>
            </a:r>
            <a:r>
              <a:rPr lang="en-US" sz="2400" b="1" dirty="0" smtClean="0"/>
              <a:t>F</a:t>
            </a:r>
            <a:r>
              <a:rPr lang="en-US" sz="2400" dirty="0" smtClean="0"/>
              <a:t>ormat</a:t>
            </a:r>
          </a:p>
          <a:p>
            <a:pPr lvl="1"/>
            <a:endParaRPr lang="en-US" sz="2400" dirty="0"/>
          </a:p>
          <a:p>
            <a:pPr lvl="1"/>
            <a:endParaRPr lang="en-US" sz="2400" dirty="0" smtClean="0"/>
          </a:p>
          <a:p>
            <a:r>
              <a:rPr lang="en-US" sz="2600" dirty="0" smtClean="0"/>
              <a:t>AJAX</a:t>
            </a:r>
            <a:r>
              <a:rPr lang="en-US" sz="2600" dirty="0"/>
              <a:t>: Asynchronous JavaScript and XML</a:t>
            </a:r>
            <a:endParaRPr lang="en-US" sz="2600" dirty="0" smtClean="0"/>
          </a:p>
          <a:p>
            <a:pPr lvl="1"/>
            <a:r>
              <a:rPr lang="en-US" sz="2400" b="1" dirty="0" smtClean="0"/>
              <a:t>REST</a:t>
            </a:r>
            <a:r>
              <a:rPr lang="en-US" sz="2400" dirty="0"/>
              <a:t>: </a:t>
            </a:r>
            <a:r>
              <a:rPr lang="en-US" sz="2400" b="1" dirty="0" err="1"/>
              <a:t>RE</a:t>
            </a:r>
            <a:r>
              <a:rPr lang="en-US" sz="2400" dirty="0" err="1"/>
              <a:t>presentational</a:t>
            </a:r>
            <a:r>
              <a:rPr lang="en-US" sz="2400" dirty="0"/>
              <a:t> </a:t>
            </a:r>
            <a:r>
              <a:rPr lang="en-US" sz="2400" b="1" dirty="0"/>
              <a:t>S</a:t>
            </a:r>
            <a:r>
              <a:rPr lang="en-US" sz="2400" dirty="0"/>
              <a:t>tate </a:t>
            </a:r>
            <a:r>
              <a:rPr lang="en-US" sz="2400" b="1" dirty="0" smtClean="0"/>
              <a:t>T</a:t>
            </a:r>
            <a:r>
              <a:rPr lang="en-US" sz="2400" dirty="0" smtClean="0"/>
              <a:t>ransfer</a:t>
            </a:r>
          </a:p>
          <a:p>
            <a:pPr marL="457200" lvl="1" indent="0">
              <a:buNone/>
            </a:pPr>
            <a:endParaRPr lang="en-US" sz="2400" dirty="0" smtClean="0"/>
          </a:p>
          <a:p>
            <a:pPr lvl="1"/>
            <a:r>
              <a:rPr lang="en-US" sz="2400" b="1" dirty="0"/>
              <a:t>JSON</a:t>
            </a:r>
            <a:r>
              <a:rPr lang="en-US" sz="2400" dirty="0"/>
              <a:t>: </a:t>
            </a:r>
            <a:r>
              <a:rPr lang="en-US" sz="2400" b="1" dirty="0"/>
              <a:t>J</a:t>
            </a:r>
            <a:r>
              <a:rPr lang="en-US" sz="2400" dirty="0"/>
              <a:t>ava</a:t>
            </a:r>
            <a:r>
              <a:rPr lang="en-US" sz="2400" b="1" dirty="0"/>
              <a:t>S</a:t>
            </a:r>
            <a:r>
              <a:rPr lang="en-US" sz="2400" dirty="0"/>
              <a:t>cript </a:t>
            </a:r>
            <a:r>
              <a:rPr lang="en-US" sz="2400" b="1" dirty="0"/>
              <a:t>O</a:t>
            </a:r>
            <a:r>
              <a:rPr lang="en-US" sz="2400" dirty="0"/>
              <a:t>bject </a:t>
            </a:r>
            <a:r>
              <a:rPr lang="en-US" sz="2400" b="1" dirty="0" smtClean="0"/>
              <a:t>N</a:t>
            </a:r>
            <a:r>
              <a:rPr lang="en-US" sz="2400" dirty="0" smtClean="0"/>
              <a:t>otation</a:t>
            </a:r>
          </a:p>
          <a:p>
            <a:pPr marL="457200" lvl="1" indent="0">
              <a:buNone/>
            </a:pPr>
            <a:endParaRPr lang="en-US" sz="2400" dirty="0" smtClean="0"/>
          </a:p>
          <a:p>
            <a:r>
              <a:rPr lang="en-US" sz="2600" dirty="0" smtClean="0"/>
              <a:t>There are several others that will not be covered </a:t>
            </a:r>
            <a:r>
              <a:rPr lang="en-US" sz="2600" dirty="0" smtClean="0"/>
              <a:t>today</a:t>
            </a:r>
            <a:endParaRPr lang="en-US" sz="26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990600" y="3730823"/>
            <a:ext cx="4953000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</a:rPr>
              <a:t>http://</a:t>
            </a:r>
            <a:r>
              <a:rPr lang="en-US" sz="1400" b="1" dirty="0" smtClean="0">
                <a:solidFill>
                  <a:schemeClr val="tx1"/>
                </a:solidFill>
              </a:rPr>
              <a:t>example.com/catalog/item/</a:t>
            </a:r>
            <a:r>
              <a:rPr lang="en-US" sz="1400" b="1" dirty="0" smtClean="0">
                <a:solidFill>
                  <a:srgbClr val="FF0000"/>
                </a:solidFill>
              </a:rPr>
              <a:t>17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600" y="4648200"/>
            <a:ext cx="4953000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{“catalog”: { “item”: </a:t>
            </a:r>
            <a:r>
              <a:rPr lang="en-US" sz="1400" b="1" dirty="0" smtClean="0">
                <a:solidFill>
                  <a:srgbClr val="FF0000"/>
                </a:solidFill>
              </a:rPr>
              <a:t>17</a:t>
            </a:r>
            <a:r>
              <a:rPr lang="en-US" sz="1400" b="1" dirty="0" smtClean="0">
                <a:solidFill>
                  <a:schemeClr val="tx1"/>
                </a:solidFill>
              </a:rPr>
              <a:t> } } 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1789093"/>
            <a:ext cx="6553200" cy="9541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1400" b="1" dirty="0">
              <a:solidFill>
                <a:schemeClr val="tx1"/>
              </a:solidFill>
            </a:endParaRPr>
          </a:p>
          <a:p>
            <a:endParaRPr lang="en-US" sz="1400" b="1" dirty="0" smtClean="0">
              <a:solidFill>
                <a:schemeClr val="tx1"/>
              </a:solidFill>
            </a:endParaRPr>
          </a:p>
          <a:p>
            <a:endParaRPr lang="en-US" sz="1400" b="1" dirty="0">
              <a:solidFill>
                <a:schemeClr val="tx1"/>
              </a:solidFill>
            </a:endParaRPr>
          </a:p>
          <a:p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828800"/>
            <a:ext cx="6372225" cy="8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66836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AMF: </a:t>
            </a:r>
            <a:r>
              <a:rPr lang="en-US" sz="3600" b="1" dirty="0" err="1" smtClean="0"/>
              <a:t>A</a:t>
            </a:r>
            <a:r>
              <a:rPr lang="en-US" sz="3600" dirty="0" err="1" smtClean="0"/>
              <a:t>ctionscript</a:t>
            </a:r>
            <a:r>
              <a:rPr lang="en-US" sz="3600" dirty="0" smtClean="0"/>
              <a:t> </a:t>
            </a:r>
            <a:r>
              <a:rPr lang="en-US" sz="3600" b="1" dirty="0"/>
              <a:t>M</a:t>
            </a:r>
            <a:r>
              <a:rPr lang="en-US" sz="3600" dirty="0"/>
              <a:t>essaging </a:t>
            </a:r>
            <a:r>
              <a:rPr lang="en-US" sz="3600" b="1" dirty="0"/>
              <a:t>F</a:t>
            </a:r>
            <a:r>
              <a:rPr lang="en-US" sz="3600" dirty="0"/>
              <a:t>ormat</a:t>
            </a:r>
            <a:endParaRPr lang="en-US" dirty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/>
              <a:t>Used by Flash &amp; Flex applications</a:t>
            </a:r>
          </a:p>
          <a:p>
            <a:pPr lvl="1"/>
            <a:r>
              <a:rPr lang="en-US" sz="2600" dirty="0" smtClean="0"/>
              <a:t>Online games</a:t>
            </a:r>
          </a:p>
          <a:p>
            <a:pPr lvl="1"/>
            <a:r>
              <a:rPr lang="en-US" sz="2600" dirty="0" smtClean="0"/>
              <a:t>Marketing campaigns</a:t>
            </a:r>
          </a:p>
          <a:p>
            <a:r>
              <a:rPr lang="en-US" sz="2800" dirty="0" smtClean="0"/>
              <a:t>Binary data object</a:t>
            </a:r>
          </a:p>
          <a:p>
            <a:r>
              <a:rPr lang="en-US" sz="2800" dirty="0" smtClean="0"/>
              <a:t>Has 2 major versions (AMF0 and AMF3)</a:t>
            </a:r>
          </a:p>
          <a:p>
            <a:r>
              <a:rPr lang="en-US" sz="2800" dirty="0" smtClean="0"/>
              <a:t>Decoders are available in many languages</a:t>
            </a:r>
          </a:p>
        </p:txBody>
      </p:sp>
    </p:spTree>
    <p:extLst>
      <p:ext uri="{BB962C8B-B14F-4D97-AF65-F5344CB8AC3E}">
        <p14:creationId xmlns:p14="http://schemas.microsoft.com/office/powerpoint/2010/main" val="37571313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Hacking AMF – Loading applet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687388"/>
            <a:ext cx="9144000" cy="549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70411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Hacking AMF – Raw traffic</a:t>
            </a:r>
            <a:endParaRPr lang="en-US" dirty="0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Looks like binary garbage</a:t>
            </a:r>
            <a:endParaRPr lang="en-US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300551"/>
            <a:ext cx="8620783" cy="4719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1120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Hacking AMF – Decoded</a:t>
            </a:r>
            <a:endParaRPr lang="en-US" dirty="0"/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AMF </a:t>
            </a:r>
            <a:r>
              <a:rPr lang="en-US" b="1" dirty="0"/>
              <a:t>can be decoded and its easy to pinpoints the data elements</a:t>
            </a:r>
          </a:p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73" y="1371600"/>
            <a:ext cx="8645236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8083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SQL Injection Demo:</a:t>
            </a:r>
            <a:r>
              <a:rPr lang="en-US" dirty="0" smtClean="0"/>
              <a:t> Using AMF</a:t>
            </a:r>
            <a:endParaRPr lang="en-US" dirty="0"/>
          </a:p>
        </p:txBody>
      </p:sp>
      <p:pic>
        <p:nvPicPr>
          <p:cNvPr id="4" name="BookApp_AMF_SQL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85800"/>
            <a:ext cx="9144000" cy="601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36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6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REST: </a:t>
            </a:r>
            <a:r>
              <a:rPr lang="en-US" sz="3600" b="1" dirty="0" err="1"/>
              <a:t>RE</a:t>
            </a:r>
            <a:r>
              <a:rPr lang="en-US" sz="3600" dirty="0" err="1"/>
              <a:t>presentational</a:t>
            </a:r>
            <a:r>
              <a:rPr lang="en-US" sz="3600" dirty="0"/>
              <a:t> </a:t>
            </a:r>
            <a:r>
              <a:rPr lang="en-US" sz="3600" b="1" dirty="0"/>
              <a:t>S</a:t>
            </a:r>
            <a:r>
              <a:rPr lang="en-US" sz="3600" dirty="0"/>
              <a:t>tate </a:t>
            </a:r>
            <a:r>
              <a:rPr lang="en-US" sz="3600" b="1" dirty="0"/>
              <a:t>T</a:t>
            </a:r>
            <a:r>
              <a:rPr lang="en-US" sz="3600" dirty="0"/>
              <a:t>ransfer</a:t>
            </a:r>
            <a:endParaRPr lang="en-US" dirty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/>
              <a:t>An </a:t>
            </a:r>
            <a:r>
              <a:rPr lang="en-US" sz="2800" dirty="0"/>
              <a:t>Architectural Style, Not a </a:t>
            </a:r>
            <a:r>
              <a:rPr lang="en-US" sz="2800" dirty="0" smtClean="0"/>
              <a:t>Standard</a:t>
            </a:r>
            <a:br>
              <a:rPr lang="en-US" sz="2800" dirty="0" smtClean="0"/>
            </a:br>
            <a:endParaRPr lang="en-US" sz="2800" dirty="0" smtClean="0"/>
          </a:p>
          <a:p>
            <a:r>
              <a:rPr lang="en-US" sz="2600" dirty="0" err="1" smtClean="0"/>
              <a:t>RESTful</a:t>
            </a:r>
            <a:r>
              <a:rPr lang="en-US" sz="2600" dirty="0" smtClean="0"/>
              <a:t> </a:t>
            </a:r>
            <a:r>
              <a:rPr lang="en-US" sz="2600" dirty="0"/>
              <a:t>applications provide often provide easily understood </a:t>
            </a:r>
            <a:r>
              <a:rPr lang="en-US" sz="2600" dirty="0" smtClean="0"/>
              <a:t>interfaces</a:t>
            </a:r>
          </a:p>
          <a:p>
            <a:endParaRPr lang="en-US" sz="2600" dirty="0" smtClean="0"/>
          </a:p>
          <a:p>
            <a:r>
              <a:rPr lang="en-US" sz="2800" dirty="0"/>
              <a:t>The output could be in any chosen format</a:t>
            </a:r>
          </a:p>
          <a:p>
            <a:pPr lvl="1"/>
            <a:r>
              <a:rPr lang="en-US" sz="2600" dirty="0"/>
              <a:t>Common </a:t>
            </a:r>
            <a:r>
              <a:rPr lang="en-US" sz="2600" dirty="0" err="1" smtClean="0"/>
              <a:t>RESTful</a:t>
            </a:r>
            <a:r>
              <a:rPr lang="en-US" sz="2600" dirty="0" smtClean="0"/>
              <a:t> file formats: </a:t>
            </a:r>
            <a:br>
              <a:rPr lang="en-US" sz="2600" dirty="0" smtClean="0"/>
            </a:br>
            <a:r>
              <a:rPr lang="en-US" sz="2600" dirty="0" smtClean="0"/>
              <a:t>RSS</a:t>
            </a:r>
            <a:r>
              <a:rPr lang="en-US" sz="2600" dirty="0"/>
              <a:t>, ATOM, CSV, ICS, VCF</a:t>
            </a:r>
          </a:p>
          <a:p>
            <a:endParaRPr lang="en-US" sz="2600" dirty="0" smtClean="0"/>
          </a:p>
          <a:p>
            <a:endParaRPr lang="en-US" sz="2600" dirty="0" smtClean="0"/>
          </a:p>
          <a:p>
            <a:r>
              <a:rPr lang="en-US" sz="2600" i="1" dirty="0" smtClean="0"/>
              <a:t>Mobile apps use </a:t>
            </a:r>
            <a:r>
              <a:rPr lang="en-US" sz="2600" i="1" dirty="0" err="1" smtClean="0"/>
              <a:t>RESTful</a:t>
            </a:r>
            <a:r>
              <a:rPr lang="en-US" sz="2600" i="1" dirty="0" smtClean="0"/>
              <a:t> services</a:t>
            </a:r>
            <a:endParaRPr lang="en-US" sz="2800" i="1" dirty="0" smtClean="0"/>
          </a:p>
        </p:txBody>
      </p:sp>
    </p:spTree>
    <p:extLst>
      <p:ext uri="{BB962C8B-B14F-4D97-AF65-F5344CB8AC3E}">
        <p14:creationId xmlns:p14="http://schemas.microsoft.com/office/powerpoint/2010/main" val="1040200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Intro to Web Application security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Intro to SQL Injection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How Web Applications are changing</a:t>
            </a:r>
          </a:p>
          <a:p>
            <a:pPr lvl="1"/>
            <a:r>
              <a:rPr lang="en-US" sz="2800" dirty="0" smtClean="0"/>
              <a:t>Details about: AMF, REST, JSON</a:t>
            </a:r>
          </a:p>
          <a:p>
            <a:pPr lvl="1"/>
            <a:r>
              <a:rPr lang="en-US" sz="3000" dirty="0" smtClean="0"/>
              <a:t>Applying SQL Injection to these new formats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How this applies to Mobile Apps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Defenses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643212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RESTful</a:t>
            </a:r>
            <a:r>
              <a:rPr lang="en-US" dirty="0" smtClean="0"/>
              <a:t> Example - URI</a:t>
            </a:r>
            <a:endParaRPr lang="en-US" dirty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/>
              <a:t>Simple URI example</a:t>
            </a:r>
          </a:p>
          <a:p>
            <a:pPr lvl="1"/>
            <a:r>
              <a:rPr lang="en-US" sz="2600" dirty="0"/>
              <a:t>Collection </a:t>
            </a:r>
            <a:r>
              <a:rPr lang="en-US" sz="2600" dirty="0" smtClean="0"/>
              <a:t>URI</a:t>
            </a:r>
            <a:r>
              <a:rPr lang="en-US" sz="2600" dirty="0"/>
              <a:t> </a:t>
            </a:r>
            <a:r>
              <a:rPr lang="en-US" sz="2600" dirty="0" smtClean="0"/>
              <a:t>would provide list of record</a:t>
            </a:r>
          </a:p>
          <a:p>
            <a:pPr lvl="1"/>
            <a:endParaRPr lang="en-US" sz="2600" dirty="0" smtClean="0"/>
          </a:p>
          <a:p>
            <a:pPr lvl="1"/>
            <a:r>
              <a:rPr lang="en-US" sz="2600" dirty="0" smtClean="0"/>
              <a:t>Element URI would provide record data</a:t>
            </a:r>
          </a:p>
          <a:p>
            <a:pPr lvl="1"/>
            <a:endParaRPr lang="en-US" sz="2600" dirty="0"/>
          </a:p>
          <a:p>
            <a:endParaRPr lang="en-US" sz="28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143000" y="1968510"/>
            <a:ext cx="4953000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</a:rPr>
              <a:t>http://</a:t>
            </a:r>
            <a:r>
              <a:rPr lang="en-US" sz="1400" b="1" dirty="0" smtClean="0">
                <a:solidFill>
                  <a:schemeClr val="tx1"/>
                </a:solidFill>
              </a:rPr>
              <a:t>example.com/catalog/list/*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0" y="2892623"/>
            <a:ext cx="4953000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</a:rPr>
              <a:t>http://</a:t>
            </a:r>
            <a:r>
              <a:rPr lang="en-US" sz="1400" b="1" dirty="0" smtClean="0">
                <a:solidFill>
                  <a:schemeClr val="tx1"/>
                </a:solidFill>
              </a:rPr>
              <a:t>example.com/catalog/item/</a:t>
            </a:r>
            <a:r>
              <a:rPr lang="en-US" sz="1400" b="1" dirty="0" smtClean="0">
                <a:solidFill>
                  <a:srgbClr val="FF0000"/>
                </a:solidFill>
              </a:rPr>
              <a:t>17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8608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RESTful</a:t>
            </a:r>
            <a:r>
              <a:rPr lang="en-US" dirty="0"/>
              <a:t> Example - XML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/>
              <a:t>Simple XML example – XML sent in POST data</a:t>
            </a:r>
          </a:p>
          <a:p>
            <a:pPr lvl="1"/>
            <a:r>
              <a:rPr lang="en-US" sz="2600" dirty="0" smtClean="0"/>
              <a:t>Collection method would provide list of resources</a:t>
            </a:r>
          </a:p>
          <a:p>
            <a:pPr lvl="1"/>
            <a:endParaRPr lang="en-US" sz="2600" dirty="0" smtClean="0"/>
          </a:p>
          <a:p>
            <a:pPr lvl="1"/>
            <a:endParaRPr lang="en-US" sz="2600" dirty="0" smtClean="0"/>
          </a:p>
          <a:p>
            <a:pPr lvl="1"/>
            <a:r>
              <a:rPr lang="en-US" sz="2600" dirty="0" smtClean="0"/>
              <a:t>Element value would provide record data</a:t>
            </a:r>
          </a:p>
          <a:p>
            <a:pPr lvl="1"/>
            <a:endParaRPr lang="en-US" sz="2600" dirty="0"/>
          </a:p>
          <a:p>
            <a:endParaRPr lang="en-US" sz="28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143000" y="1968510"/>
            <a:ext cx="4953000" cy="7386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POST /resources/</a:t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400" b="1" dirty="0" smtClean="0">
                <a:solidFill>
                  <a:schemeClr val="tx1"/>
                </a:solidFill>
              </a:rPr>
              <a:t/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400" b="1" dirty="0" smtClean="0">
                <a:solidFill>
                  <a:schemeClr val="tx1"/>
                </a:solidFill>
              </a:rPr>
              <a:t>&lt;Catalog&gt;&lt;List&gt;*&lt;/List&gt;&lt;/Catalog&gt;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0" y="3352800"/>
            <a:ext cx="4953000" cy="7386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POST /resources/</a:t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400" b="1" dirty="0" smtClean="0">
                <a:solidFill>
                  <a:schemeClr val="tx1"/>
                </a:solidFill>
              </a:rPr>
              <a:t/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400" b="1" dirty="0" smtClean="0">
                <a:solidFill>
                  <a:schemeClr val="tx1"/>
                </a:solidFill>
              </a:rPr>
              <a:t>&lt;Catalog&gt;&lt;id&gt;</a:t>
            </a:r>
            <a:r>
              <a:rPr lang="en-US" sz="1400" b="1" dirty="0" smtClean="0">
                <a:solidFill>
                  <a:srgbClr val="FF0000"/>
                </a:solidFill>
              </a:rPr>
              <a:t>17</a:t>
            </a:r>
            <a:r>
              <a:rPr lang="en-US" sz="1400" b="1" dirty="0" smtClean="0">
                <a:solidFill>
                  <a:schemeClr val="tx1"/>
                </a:solidFill>
              </a:rPr>
              <a:t>&lt;/id&gt;&lt;/Catalog&gt;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7378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SQL Injection Demo:</a:t>
            </a:r>
            <a:r>
              <a:rPr lang="en-US" dirty="0" smtClean="0"/>
              <a:t> </a:t>
            </a:r>
            <a:r>
              <a:rPr lang="en-US" dirty="0" err="1" smtClean="0"/>
              <a:t>RESTful</a:t>
            </a:r>
            <a:r>
              <a:rPr lang="en-US" dirty="0" smtClean="0"/>
              <a:t> services</a:t>
            </a:r>
            <a:endParaRPr lang="en-US" dirty="0"/>
          </a:p>
        </p:txBody>
      </p:sp>
      <p:pic>
        <p:nvPicPr>
          <p:cNvPr id="3" name="BookApp_REST_SQL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477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9202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JSON: </a:t>
            </a:r>
            <a:r>
              <a:rPr lang="en-US" sz="3600" b="1" dirty="0"/>
              <a:t>J</a:t>
            </a:r>
            <a:r>
              <a:rPr lang="en-US" sz="3600" dirty="0"/>
              <a:t>ava</a:t>
            </a:r>
            <a:r>
              <a:rPr lang="en-US" sz="3600" b="1" dirty="0"/>
              <a:t>S</a:t>
            </a:r>
            <a:r>
              <a:rPr lang="en-US" sz="3600" dirty="0"/>
              <a:t>cript </a:t>
            </a:r>
            <a:r>
              <a:rPr lang="en-US" sz="3600" b="1" dirty="0"/>
              <a:t>O</a:t>
            </a:r>
            <a:r>
              <a:rPr lang="en-US" sz="3600" dirty="0"/>
              <a:t>bject </a:t>
            </a:r>
            <a:r>
              <a:rPr lang="en-US" sz="3600" b="1" dirty="0"/>
              <a:t>N</a:t>
            </a:r>
            <a:r>
              <a:rPr lang="en-US" sz="3600" dirty="0"/>
              <a:t>otation</a:t>
            </a:r>
            <a:endParaRPr lang="en-US" dirty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/>
              <a:t>Created specifically for </a:t>
            </a:r>
            <a:r>
              <a:rPr lang="en-US" sz="2800" b="1" dirty="0" smtClean="0"/>
              <a:t>JavaScript</a:t>
            </a:r>
          </a:p>
          <a:p>
            <a:r>
              <a:rPr lang="en-US" sz="2800" dirty="0" smtClean="0"/>
              <a:t>Text based serialized arrays</a:t>
            </a:r>
          </a:p>
          <a:p>
            <a:r>
              <a:rPr lang="en-US" sz="2800" dirty="0" smtClean="0"/>
              <a:t>Has become the most popular format in use because its easy to create &amp; parse</a:t>
            </a:r>
          </a:p>
          <a:p>
            <a:r>
              <a:rPr lang="en-US" sz="2800" dirty="0" smtClean="0"/>
              <a:t>Sent as GET parameter or POST data</a:t>
            </a:r>
            <a:br>
              <a:rPr lang="en-US" sz="2800" dirty="0" smtClean="0"/>
            </a:br>
            <a:endParaRPr lang="en-US" sz="2800" dirty="0" smtClean="0"/>
          </a:p>
          <a:p>
            <a:r>
              <a:rPr lang="en-US" sz="2800" dirty="0"/>
              <a:t>AJAX: </a:t>
            </a:r>
            <a:r>
              <a:rPr lang="en-US" sz="2800" b="1" dirty="0"/>
              <a:t>A</a:t>
            </a:r>
            <a:r>
              <a:rPr lang="en-US" sz="2800" dirty="0"/>
              <a:t>synchronous </a:t>
            </a:r>
            <a:r>
              <a:rPr lang="en-US" sz="2800" b="1" dirty="0" err="1" smtClean="0"/>
              <a:t>J</a:t>
            </a:r>
            <a:r>
              <a:rPr lang="en-US" sz="2800" dirty="0" err="1" smtClean="0"/>
              <a:t>avascript</a:t>
            </a:r>
            <a:r>
              <a:rPr lang="en-US" sz="2800" dirty="0" smtClean="0"/>
              <a:t> </a:t>
            </a:r>
            <a:r>
              <a:rPr lang="en-US" sz="2800" b="1" dirty="0" smtClean="0"/>
              <a:t>A</a:t>
            </a:r>
            <a:r>
              <a:rPr lang="en-US" sz="2800" dirty="0" smtClean="0"/>
              <a:t>nd </a:t>
            </a:r>
            <a:r>
              <a:rPr lang="en-US" sz="2800" b="1" dirty="0" smtClean="0"/>
              <a:t>X</a:t>
            </a:r>
            <a:r>
              <a:rPr lang="en-US" sz="2800" dirty="0" smtClean="0"/>
              <a:t>ML</a:t>
            </a:r>
          </a:p>
          <a:p>
            <a:pPr lvl="1"/>
            <a:r>
              <a:rPr lang="en-US" sz="2600" dirty="0" smtClean="0"/>
              <a:t>JSON is native for AJAX frameworks, including </a:t>
            </a:r>
            <a:r>
              <a:rPr lang="en-US" sz="2600" dirty="0" err="1" smtClean="0"/>
              <a:t>jQuery</a:t>
            </a:r>
            <a:endParaRPr lang="en-US" sz="2600" dirty="0" smtClean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r>
              <a:rPr lang="en-US" sz="2800" i="1" dirty="0" smtClean="0"/>
              <a:t>Mobile </a:t>
            </a:r>
            <a:r>
              <a:rPr lang="en-US" sz="2800" i="1" dirty="0"/>
              <a:t>apps use </a:t>
            </a:r>
            <a:r>
              <a:rPr lang="en-US" sz="2800" i="1" dirty="0" smtClean="0"/>
              <a:t>JSON</a:t>
            </a:r>
            <a:endParaRPr lang="en-US" sz="2600" i="1" dirty="0" smtClean="0"/>
          </a:p>
        </p:txBody>
      </p:sp>
    </p:spTree>
    <p:extLst>
      <p:ext uri="{BB962C8B-B14F-4D97-AF65-F5344CB8AC3E}">
        <p14:creationId xmlns:p14="http://schemas.microsoft.com/office/powerpoint/2010/main" val="3360799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JSON: Example Traffic</a:t>
            </a:r>
            <a:endParaRPr lang="en-US" dirty="0"/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Serialized array – Shown nicely formatted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/>
              <a:t>Serialized array – </a:t>
            </a:r>
            <a:r>
              <a:rPr lang="en-US" dirty="0" smtClean="0"/>
              <a:t>As one line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1389062"/>
            <a:ext cx="4878388" cy="379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2" y="5638800"/>
            <a:ext cx="8809037" cy="375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85028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SQL Injection Demo:</a:t>
            </a:r>
            <a:r>
              <a:rPr lang="en-US" dirty="0" smtClean="0"/>
              <a:t> Using JSON</a:t>
            </a:r>
            <a:endParaRPr lang="en-US" dirty="0"/>
          </a:p>
        </p:txBody>
      </p:sp>
      <p:pic>
        <p:nvPicPr>
          <p:cNvPr id="2" name="BookApp_JSON_SQL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85800"/>
            <a:ext cx="9144000" cy="601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2514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Intro to Web Application security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Intro to SQL Injection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How Web Applications are changing</a:t>
            </a:r>
          </a:p>
          <a:p>
            <a:pPr lvl="1"/>
            <a:r>
              <a:rPr lang="en-US" sz="2800" dirty="0" smtClean="0"/>
              <a:t>Details about: AMF, REST, JSON</a:t>
            </a:r>
          </a:p>
          <a:p>
            <a:pPr lvl="1"/>
            <a:r>
              <a:rPr lang="en-US" sz="3000" dirty="0" smtClean="0"/>
              <a:t>Applying SQL Injection to these new formats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 smtClean="0"/>
              <a:t>How this applies to Mobile Apps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2273866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717800"/>
            <a:ext cx="7772400" cy="639763"/>
          </a:xfrm>
          <a:ln/>
        </p:spPr>
        <p:txBody>
          <a:bodyPr lIns="91440" tIns="45720" rIns="91440" bIns="45720"/>
          <a:lstStyle/>
          <a:p>
            <a:pPr algn="l"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Mobile…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685800" y="3352800"/>
            <a:ext cx="6811963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9pPr>
          </a:lstStyle>
          <a:p>
            <a:pPr algn="ctr">
              <a:spcBef>
                <a:spcPts val="450"/>
              </a:spcBef>
              <a:buClrTx/>
              <a:buFontTx/>
              <a:buNone/>
            </a:pPr>
            <a:r>
              <a:rPr lang="en-US" sz="1800" dirty="0" smtClean="0">
                <a:solidFill>
                  <a:srgbClr val="8EB4E3"/>
                </a:solidFill>
              </a:rPr>
              <a:t>Who isn't talking about mobile these days</a:t>
            </a:r>
            <a:endParaRPr lang="en-US" sz="1800" dirty="0">
              <a:solidFill>
                <a:srgbClr val="8EB4E3"/>
              </a:solidFill>
            </a:endParaRP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5211763" y="6126163"/>
            <a:ext cx="2743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1600" b="1" dirty="0">
                <a:solidFill>
                  <a:srgbClr val="FFFFFF"/>
                </a:solidFill>
              </a:rPr>
              <a:t>www.NTOBJECTives.com</a:t>
            </a:r>
          </a:p>
        </p:txBody>
      </p:sp>
    </p:spTree>
    <p:extLst>
      <p:ext uri="{BB962C8B-B14F-4D97-AF65-F5344CB8AC3E}">
        <p14:creationId xmlns:p14="http://schemas.microsoft.com/office/powerpoint/2010/main" val="36832461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Hacking Mobile Apps</a:t>
            </a:r>
            <a:endParaRPr lang="en-US" dirty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/>
              <a:t>Stop looking at the device in your hand…</a:t>
            </a:r>
            <a:endParaRPr lang="en-US" sz="2800" dirty="0"/>
          </a:p>
          <a:p>
            <a:pPr lvl="1"/>
            <a:r>
              <a:rPr lang="en-US" sz="2600" dirty="0" smtClean="0"/>
              <a:t>the real target is the on the backend</a:t>
            </a:r>
            <a:endParaRPr lang="en-US" sz="2600" b="1" dirty="0" smtClean="0"/>
          </a:p>
          <a:p>
            <a:r>
              <a:rPr lang="en-US" sz="2800" dirty="0" smtClean="0"/>
              <a:t>Get traffic data</a:t>
            </a:r>
          </a:p>
          <a:p>
            <a:pPr lvl="1"/>
            <a:r>
              <a:rPr lang="en-US" sz="2600" dirty="0" smtClean="0"/>
              <a:t>Run App in Emulator</a:t>
            </a:r>
          </a:p>
          <a:p>
            <a:pPr lvl="1"/>
            <a:r>
              <a:rPr lang="en-US" sz="2600" dirty="0" smtClean="0"/>
              <a:t>Proxy traffic from phone</a:t>
            </a:r>
          </a:p>
          <a:p>
            <a:pPr lvl="2"/>
            <a:r>
              <a:rPr lang="en-US" sz="2400" dirty="0" smtClean="0"/>
              <a:t>Transparent proxy on router</a:t>
            </a:r>
          </a:p>
          <a:p>
            <a:r>
              <a:rPr lang="en-US" sz="2800" dirty="0" smtClean="0"/>
              <a:t>Mobile app formats</a:t>
            </a:r>
          </a:p>
          <a:p>
            <a:pPr marL="800100" lvl="2" indent="-342900">
              <a:spcBef>
                <a:spcPts val="800"/>
              </a:spcBef>
              <a:buFont typeface="Tahoma" pitchFamily="34" charset="0"/>
              <a:buChar char="●"/>
            </a:pPr>
            <a:r>
              <a:rPr lang="en-US" sz="2400" dirty="0"/>
              <a:t>JSON is native format used by </a:t>
            </a:r>
            <a:r>
              <a:rPr lang="en-US" sz="2400" dirty="0" smtClean="0"/>
              <a:t>many development toolkits</a:t>
            </a:r>
          </a:p>
          <a:p>
            <a:pPr marL="800100" lvl="2" indent="-342900">
              <a:spcBef>
                <a:spcPts val="800"/>
              </a:spcBef>
              <a:buFont typeface="Tahoma" pitchFamily="34" charset="0"/>
              <a:buChar char="●"/>
            </a:pPr>
            <a:r>
              <a:rPr lang="en-US" sz="2400" dirty="0" smtClean="0"/>
              <a:t>REST is also used</a:t>
            </a:r>
          </a:p>
          <a:p>
            <a:pPr marL="800100" lvl="2" indent="-342900">
              <a:spcBef>
                <a:spcPts val="800"/>
              </a:spcBef>
              <a:buFont typeface="Tahoma" pitchFamily="34" charset="0"/>
              <a:buChar char="●"/>
            </a:pPr>
            <a:r>
              <a:rPr lang="en-US" sz="2400" dirty="0" smtClean="0"/>
              <a:t>Some even use classic web app parameter format</a:t>
            </a:r>
            <a:endParaRPr lang="en-US" sz="2600" dirty="0" smtClean="0"/>
          </a:p>
        </p:txBody>
      </p:sp>
    </p:spTree>
    <p:extLst>
      <p:ext uri="{BB962C8B-B14F-4D97-AF65-F5344CB8AC3E}">
        <p14:creationId xmlns:p14="http://schemas.microsoft.com/office/powerpoint/2010/main" val="25054008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Hacking Mobile Apps – Words With Friends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Request to get advertising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Can you tell what format this is?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8894950" cy="2342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162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200" b="1" dirty="0" smtClean="0"/>
              <a:t>Intro to Web Application security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Intro to SQL Injection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How Web Applications are changing</a:t>
            </a:r>
          </a:p>
          <a:p>
            <a:pPr lvl="1"/>
            <a:r>
              <a:rPr lang="en-US" sz="2800" dirty="0" smtClean="0"/>
              <a:t>Details about: AMF, REST, JSON</a:t>
            </a:r>
          </a:p>
          <a:p>
            <a:pPr lvl="1"/>
            <a:r>
              <a:rPr lang="en-US" sz="3000" dirty="0" smtClean="0"/>
              <a:t>Applying SQL Injection to these new formats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How this applies to Mobile Apps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Defenses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7560352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SQL Injection Demo: </a:t>
            </a:r>
            <a:r>
              <a:rPr lang="en-US" dirty="0" smtClean="0"/>
              <a:t>Mobile </a:t>
            </a:r>
            <a:r>
              <a:rPr lang="en-US" dirty="0"/>
              <a:t>JSON</a:t>
            </a:r>
          </a:p>
        </p:txBody>
      </p:sp>
      <p:pic>
        <p:nvPicPr>
          <p:cNvPr id="3" name="BookApp_andriod_JSON_SQL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685800"/>
            <a:ext cx="8027582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846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ookApp_andriod_XPATH_SQL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685800"/>
            <a:ext cx="8027582" cy="6096000"/>
          </a:xfrm>
          <a:prstGeom prst="rect">
            <a:avLst/>
          </a:prstGeom>
        </p:spPr>
      </p:pic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SQL Injection Demo: </a:t>
            </a:r>
            <a:r>
              <a:rPr lang="en-US" dirty="0" smtClean="0"/>
              <a:t>Mobile JSON Login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0489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Intro to Web Application security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Intro to SQL Injection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How Web Applications are changing</a:t>
            </a:r>
          </a:p>
          <a:p>
            <a:pPr lvl="1"/>
            <a:r>
              <a:rPr lang="en-US" sz="2800" dirty="0" smtClean="0"/>
              <a:t>Details about: AMF, REST, JSON</a:t>
            </a:r>
          </a:p>
          <a:p>
            <a:pPr lvl="1"/>
            <a:r>
              <a:rPr lang="en-US" sz="3000" dirty="0" smtClean="0"/>
              <a:t>Applying SQL Injection to these new formats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How this applies to Mobile Apps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 smtClean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3991157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ctrTitle"/>
          </p:nvPr>
        </p:nvSpPr>
        <p:spPr>
          <a:ln/>
        </p:spPr>
        <p:txBody>
          <a:bodyPr lIns="91440" tIns="45720" rIns="91440" bIns="45720"/>
          <a:lstStyle/>
          <a:p>
            <a:pPr algn="l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Conclusions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685800" y="3352800"/>
            <a:ext cx="6811963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9pPr>
          </a:lstStyle>
          <a:p>
            <a:pPr algn="ctr">
              <a:spcBef>
                <a:spcPts val="450"/>
              </a:spcBef>
              <a:buClrTx/>
              <a:buFontTx/>
              <a:buNone/>
            </a:pPr>
            <a:r>
              <a:rPr lang="en-US" sz="1800" dirty="0" smtClean="0">
                <a:solidFill>
                  <a:srgbClr val="8EB4E3"/>
                </a:solidFill>
              </a:rPr>
              <a:t>Knowing is half the battle</a:t>
            </a:r>
            <a:endParaRPr lang="en-US" sz="1800" dirty="0">
              <a:solidFill>
                <a:srgbClr val="8EB4E3"/>
              </a:solidFill>
            </a:endParaRP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5211763" y="6126163"/>
            <a:ext cx="2743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1600" b="1" dirty="0">
                <a:solidFill>
                  <a:srgbClr val="FFFFFF"/>
                </a:solidFill>
              </a:rPr>
              <a:t>www.NTOBJECTives.com</a:t>
            </a:r>
          </a:p>
        </p:txBody>
      </p:sp>
    </p:spTree>
    <p:extLst>
      <p:ext uri="{BB962C8B-B14F-4D97-AF65-F5344CB8AC3E}">
        <p14:creationId xmlns:p14="http://schemas.microsoft.com/office/powerpoint/2010/main" val="26083328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Remember:</a:t>
            </a:r>
          </a:p>
          <a:p>
            <a:pPr lvl="1"/>
            <a:r>
              <a:rPr lang="en-US" sz="2400" dirty="0"/>
              <a:t>Web applications are the primary target of malicious hackers</a:t>
            </a:r>
          </a:p>
          <a:p>
            <a:pPr lvl="1"/>
            <a:r>
              <a:rPr lang="en-US" sz="2400" dirty="0"/>
              <a:t>Most web applications are vulnerable to </a:t>
            </a:r>
            <a:r>
              <a:rPr lang="en-US" sz="2400" dirty="0" smtClean="0"/>
              <a:t>attack</a:t>
            </a:r>
            <a:endParaRPr lang="en-US" sz="2400" dirty="0"/>
          </a:p>
          <a:p>
            <a:r>
              <a:rPr lang="en-US" sz="2400" dirty="0"/>
              <a:t>Attack payloads:</a:t>
            </a:r>
          </a:p>
          <a:p>
            <a:pPr lvl="1"/>
            <a:r>
              <a:rPr lang="en-US" sz="2400" dirty="0"/>
              <a:t>We have understood SQL Injection for over 10 years yet on average 32% of applications are still vulnerable to SQL Injection</a:t>
            </a:r>
          </a:p>
          <a:p>
            <a:pPr lvl="1"/>
            <a:r>
              <a:rPr lang="en-US" sz="2400" dirty="0"/>
              <a:t>And now, we are going beyond HTML to new formats and technologies, the vulnerabilities are growing faster than we can resolve them</a:t>
            </a:r>
          </a:p>
          <a:p>
            <a:pPr lvl="1"/>
            <a:r>
              <a:rPr lang="en-US" sz="2400" dirty="0"/>
              <a:t>Learn about the different attack payloads (</a:t>
            </a:r>
            <a:r>
              <a:rPr lang="en-US" sz="2400" dirty="0" err="1"/>
              <a:t>SQLi</a:t>
            </a:r>
            <a:r>
              <a:rPr lang="en-US" sz="2400" dirty="0"/>
              <a:t>, XSS, LDAP injection, </a:t>
            </a:r>
            <a:r>
              <a:rPr lang="en-US" sz="2400" dirty="0" err="1"/>
              <a:t>etc</a:t>
            </a:r>
            <a:r>
              <a:rPr lang="en-US" sz="2400" dirty="0"/>
              <a:t>)</a:t>
            </a:r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866789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What you can do:</a:t>
            </a:r>
          </a:p>
          <a:p>
            <a:pPr lvl="1"/>
            <a:r>
              <a:rPr lang="en-US" sz="2200" dirty="0"/>
              <a:t>Get to know these new technologies and formats, JSON, AMF, etc.</a:t>
            </a:r>
          </a:p>
          <a:p>
            <a:pPr lvl="1"/>
            <a:r>
              <a:rPr lang="en-US" sz="2200" dirty="0"/>
              <a:t>Learn to watch traffic (Burp Suite)</a:t>
            </a:r>
          </a:p>
          <a:p>
            <a:pPr lvl="1"/>
            <a:r>
              <a:rPr lang="en-US" sz="2200" dirty="0"/>
              <a:t>Practicing editing the traffic to force the application to throw error messages and enable you to discover vulnerabilities</a:t>
            </a:r>
          </a:p>
          <a:p>
            <a:endParaRPr lang="en-US" sz="2400" dirty="0"/>
          </a:p>
          <a:p>
            <a:r>
              <a:rPr lang="en-US" sz="2400" dirty="0"/>
              <a:t>Keep in mind:</a:t>
            </a:r>
          </a:p>
          <a:p>
            <a:pPr lvl="1"/>
            <a:r>
              <a:rPr lang="en-US" sz="2200" dirty="0" smtClean="0"/>
              <a:t>WAF’s </a:t>
            </a:r>
            <a:r>
              <a:rPr lang="en-US" sz="2200" dirty="0"/>
              <a:t>do not </a:t>
            </a:r>
            <a:r>
              <a:rPr lang="en-US" sz="2200" dirty="0" smtClean="0"/>
              <a:t>understand </a:t>
            </a:r>
            <a:r>
              <a:rPr lang="en-US" sz="2200" dirty="0"/>
              <a:t>these formats</a:t>
            </a:r>
          </a:p>
          <a:p>
            <a:pPr lvl="1"/>
            <a:r>
              <a:rPr lang="en-US" sz="2200" dirty="0"/>
              <a:t>Web </a:t>
            </a:r>
            <a:r>
              <a:rPr lang="en-US" sz="2200" dirty="0" smtClean="0"/>
              <a:t>Application Scanners </a:t>
            </a:r>
            <a:r>
              <a:rPr lang="en-US" sz="2200" dirty="0"/>
              <a:t>do not understand these formats</a:t>
            </a:r>
          </a:p>
          <a:p>
            <a:pPr lvl="2"/>
            <a:r>
              <a:rPr lang="en-US" sz="2000" dirty="0"/>
              <a:t>Until </a:t>
            </a:r>
            <a:r>
              <a:rPr lang="en-US" sz="2000" dirty="0" err="1"/>
              <a:t>NTOSpider</a:t>
            </a:r>
            <a:r>
              <a:rPr lang="en-US" sz="2000" dirty="0"/>
              <a:t> 6.0</a:t>
            </a:r>
          </a:p>
          <a:p>
            <a:pPr lvl="1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8126482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ctrTitle"/>
          </p:nvPr>
        </p:nvSpPr>
        <p:spPr>
          <a:ln/>
        </p:spPr>
        <p:txBody>
          <a:bodyPr lIns="91440" tIns="45720" rIns="91440" bIns="45720"/>
          <a:lstStyle/>
          <a:p>
            <a:pPr algn="l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Comments &amp; Questions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685799" y="3352800"/>
            <a:ext cx="6811963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9pPr>
          </a:lstStyle>
          <a:p>
            <a:pPr algn="ctr">
              <a:spcBef>
                <a:spcPts val="450"/>
              </a:spcBef>
              <a:buClrTx/>
              <a:buFontTx/>
              <a:buNone/>
            </a:pPr>
            <a:endParaRPr lang="en-US" sz="1800" dirty="0">
              <a:solidFill>
                <a:srgbClr val="8EB4E3"/>
              </a:solidFill>
            </a:endParaRP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5211763" y="6126163"/>
            <a:ext cx="2743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1600" b="1" dirty="0">
                <a:solidFill>
                  <a:srgbClr val="FFFFFF"/>
                </a:solidFill>
              </a:rPr>
              <a:t>www.NTOBJECTives.com</a:t>
            </a:r>
          </a:p>
        </p:txBody>
      </p:sp>
    </p:spTree>
    <p:extLst>
      <p:ext uri="{BB962C8B-B14F-4D97-AF65-F5344CB8AC3E}">
        <p14:creationId xmlns:p14="http://schemas.microsoft.com/office/powerpoint/2010/main" val="426543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717800"/>
            <a:ext cx="7772400" cy="639763"/>
          </a:xfrm>
          <a:ln/>
        </p:spPr>
        <p:txBody>
          <a:bodyPr lIns="91440" tIns="45720" rIns="91440" bIns="45720"/>
          <a:lstStyle/>
          <a:p>
            <a:pPr algn="l"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Intro to Web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Application 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Security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685800" y="3352800"/>
            <a:ext cx="6811963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9pPr>
          </a:lstStyle>
          <a:p>
            <a:pPr algn="ctr">
              <a:spcBef>
                <a:spcPts val="450"/>
              </a:spcBef>
              <a:buClrTx/>
              <a:buFontTx/>
              <a:buNone/>
            </a:pPr>
            <a:r>
              <a:rPr lang="en-US" sz="1800" dirty="0" smtClean="0">
                <a:solidFill>
                  <a:srgbClr val="8EB4E3"/>
                </a:solidFill>
              </a:rPr>
              <a:t>Understanding the landscape</a:t>
            </a:r>
            <a:endParaRPr lang="en-US" sz="1800" dirty="0">
              <a:solidFill>
                <a:srgbClr val="8EB4E3"/>
              </a:solidFill>
            </a:endParaRP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5211763" y="6126163"/>
            <a:ext cx="2743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1600" b="1" dirty="0">
                <a:solidFill>
                  <a:srgbClr val="FFFFFF"/>
                </a:solidFill>
              </a:rPr>
              <a:t>www.NTOBJECTives.com</a:t>
            </a:r>
          </a:p>
        </p:txBody>
      </p:sp>
    </p:spTree>
    <p:extLst>
      <p:ext uri="{BB962C8B-B14F-4D97-AF65-F5344CB8AC3E}">
        <p14:creationId xmlns:p14="http://schemas.microsoft.com/office/powerpoint/2010/main" val="32256756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967" y="762000"/>
            <a:ext cx="4334971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Application Security Defined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Testing of web application security controls</a:t>
            </a:r>
          </a:p>
          <a:p>
            <a:pPr lvl="1"/>
            <a:r>
              <a:rPr lang="en-US" dirty="0" smtClean="0"/>
              <a:t>Every input is an attack point</a:t>
            </a:r>
          </a:p>
          <a:p>
            <a:pPr lvl="2"/>
            <a:r>
              <a:rPr lang="en-US" dirty="0" smtClean="0"/>
              <a:t>Search field</a:t>
            </a:r>
          </a:p>
          <a:p>
            <a:pPr lvl="2"/>
            <a:r>
              <a:rPr lang="en-US" dirty="0" smtClean="0"/>
              <a:t>Profile</a:t>
            </a:r>
          </a:p>
          <a:p>
            <a:pPr lvl="2"/>
            <a:r>
              <a:rPr lang="en-US" dirty="0" err="1" smtClean="0"/>
              <a:t>Creditcard</a:t>
            </a:r>
            <a:endParaRPr lang="en-US" dirty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r>
              <a:rPr lang="en-US" dirty="0" smtClean="0"/>
              <a:t>Most common classes of attacks</a:t>
            </a:r>
          </a:p>
          <a:p>
            <a:pPr lvl="1"/>
            <a:r>
              <a:rPr lang="en-US" dirty="0" smtClean="0"/>
              <a:t>Against the application and database</a:t>
            </a:r>
          </a:p>
          <a:p>
            <a:pPr lvl="2"/>
            <a:r>
              <a:rPr lang="en-US" dirty="0" smtClean="0"/>
              <a:t>Steal confidential information (e.g. credit cards, social security numbers)</a:t>
            </a:r>
          </a:p>
          <a:p>
            <a:pPr lvl="1"/>
            <a:r>
              <a:rPr lang="en-US" dirty="0" smtClean="0"/>
              <a:t>Against the application users</a:t>
            </a:r>
          </a:p>
          <a:p>
            <a:pPr lvl="2"/>
            <a:r>
              <a:rPr lang="en-US" dirty="0" smtClean="0"/>
              <a:t>Use the application to attack client computers</a:t>
            </a:r>
            <a:br>
              <a:rPr lang="en-US" dirty="0" smtClean="0"/>
            </a:br>
            <a:r>
              <a:rPr lang="en-US" dirty="0" smtClean="0"/>
              <a:t> - Cross Site Scripting vulnerability</a:t>
            </a:r>
          </a:p>
        </p:txBody>
      </p:sp>
    </p:spTree>
    <p:extLst>
      <p:ext uri="{BB962C8B-B14F-4D97-AF65-F5344CB8AC3E}">
        <p14:creationId xmlns:p14="http://schemas.microsoft.com/office/powerpoint/2010/main" val="40035434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Application </a:t>
            </a:r>
            <a:r>
              <a:rPr lang="en-US" dirty="0" smtClean="0"/>
              <a:t>Security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Web applications often bypass normal security controls</a:t>
            </a:r>
            <a:endParaRPr lang="en-US" dirty="0"/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43" y="1365676"/>
            <a:ext cx="5548357" cy="495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85310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Web Application Security Matters</a:t>
            </a:r>
            <a:endParaRPr lang="en-US" dirty="0"/>
          </a:p>
        </p:txBody>
      </p:sp>
      <p:sp>
        <p:nvSpPr>
          <p:cNvPr id="10242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Show me the $$$</a:t>
            </a:r>
          </a:p>
          <a:p>
            <a:r>
              <a:rPr lang="en-US" dirty="0"/>
              <a:t>Massive increase in E-Commerce and online record access</a:t>
            </a:r>
          </a:p>
          <a:p>
            <a:pPr lvl="1"/>
            <a:r>
              <a:rPr lang="en-US" sz="2000" dirty="0"/>
              <a:t>FTC reports &gt;10 million victims, over $5 billion in losses</a:t>
            </a:r>
          </a:p>
          <a:p>
            <a:r>
              <a:rPr lang="en-US" dirty="0"/>
              <a:t>Increasingly frequent attacks</a:t>
            </a:r>
          </a:p>
          <a:p>
            <a:r>
              <a:rPr lang="en-US" dirty="0"/>
              <a:t>Attacks are expensive and damaging to business</a:t>
            </a:r>
          </a:p>
          <a:p>
            <a:r>
              <a:rPr lang="en-US" dirty="0"/>
              <a:t>Legal &amp; regulatory compliance pressures growing</a:t>
            </a:r>
          </a:p>
          <a:p>
            <a:r>
              <a:rPr lang="en-US" dirty="0" smtClean="0"/>
              <a:t>Increased Legislation and Compliance requirements:</a:t>
            </a:r>
          </a:p>
          <a:p>
            <a:pPr lvl="1"/>
            <a:r>
              <a:rPr lang="en-US" b="1" dirty="0" smtClean="0"/>
              <a:t>PCI-DSS, HIPAA</a:t>
            </a:r>
            <a:r>
              <a:rPr lang="en-US" dirty="0" smtClean="0"/>
              <a:t>, </a:t>
            </a:r>
            <a:r>
              <a:rPr lang="en-US" b="1" dirty="0" smtClean="0"/>
              <a:t>Gramm-Leach-Bliley, Sarbanes-Oxley, state laws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80644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Applications are changing</a:t>
            </a:r>
            <a:endParaRPr lang="en-US" dirty="0"/>
          </a:p>
        </p:txBody>
      </p:sp>
      <p:sp>
        <p:nvSpPr>
          <p:cNvPr id="33794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 smtClean="0"/>
              <a:t>No longer just “HTML based” applications</a:t>
            </a:r>
          </a:p>
          <a:p>
            <a:r>
              <a:rPr lang="en-US" sz="3000" dirty="0" smtClean="0"/>
              <a:t>Rich clients – AJAX/Flash/Flex/Silverlight</a:t>
            </a:r>
          </a:p>
          <a:p>
            <a:r>
              <a:rPr lang="en-US" sz="3000" dirty="0" smtClean="0"/>
              <a:t>Mobile clients - Communicate over HTTP to backend services</a:t>
            </a:r>
            <a:br>
              <a:rPr lang="en-US" sz="3000" dirty="0" smtClean="0"/>
            </a:br>
            <a:endParaRPr lang="en-US" sz="3000" dirty="0" smtClean="0"/>
          </a:p>
          <a:p>
            <a:r>
              <a:rPr lang="en-US" sz="3200" dirty="0"/>
              <a:t>More Protocols &amp; Formats</a:t>
            </a:r>
          </a:p>
          <a:p>
            <a:pPr lvl="1"/>
            <a:r>
              <a:rPr lang="en-US" sz="2800" dirty="0" smtClean="0"/>
              <a:t>AMF, REST, JSON, SOAP</a:t>
            </a:r>
            <a:r>
              <a:rPr lang="en-US" sz="2800" dirty="0"/>
              <a:t>, GWT-RPC, etc</a:t>
            </a:r>
            <a:r>
              <a:rPr lang="en-US" sz="2800" dirty="0" smtClean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1779182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entury Gothic"/>
        <a:ea typeface="ＭＳ Ｐゴシック"/>
        <a:cs typeface=""/>
      </a:majorFont>
      <a:minorFont>
        <a:latin typeface="Lucida Sans Unicode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Lucida Sans Unicode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Lucida Sans Unicode" charset="0"/>
            <a:ea typeface="ＭＳ Ｐゴシック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Lucida Sans Unicode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Lucida Sans Unicode" charset="0"/>
            <a:ea typeface="ＭＳ Ｐゴシック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6945</TotalTime>
  <Words>1389</Words>
  <Application>Microsoft Office PowerPoint</Application>
  <PresentationFormat>On-screen Show (4:3)</PresentationFormat>
  <Paragraphs>371</Paragraphs>
  <Slides>46</Slides>
  <Notes>43</Notes>
  <HiddenSlides>0</HiddenSlides>
  <MMClips>6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48" baseType="lpstr">
      <vt:lpstr>Office Theme</vt:lpstr>
      <vt:lpstr>Office Theme</vt:lpstr>
      <vt:lpstr>Get off your AMF and don’t REST on JSON</vt:lpstr>
      <vt:lpstr>Today's Presenter</vt:lpstr>
      <vt:lpstr>Overview</vt:lpstr>
      <vt:lpstr>Overview</vt:lpstr>
      <vt:lpstr>Intro to Web Application Security</vt:lpstr>
      <vt:lpstr>Web Application Security Defined</vt:lpstr>
      <vt:lpstr>Web Application Security</vt:lpstr>
      <vt:lpstr>Why Web Application Security Matters</vt:lpstr>
      <vt:lpstr>Web Applications are changing</vt:lpstr>
      <vt:lpstr>Changes create greater potential for danger</vt:lpstr>
      <vt:lpstr>Hack Stats – Verizon / Veracode</vt:lpstr>
      <vt:lpstr>Security Statistics Report Winter 2011</vt:lpstr>
      <vt:lpstr>Overview</vt:lpstr>
      <vt:lpstr>Intro to SQL Injection</vt:lpstr>
      <vt:lpstr>Hacking Traditional WebApps - Traffic</vt:lpstr>
      <vt:lpstr>Web Apps using SQL</vt:lpstr>
      <vt:lpstr>Web Apps using SQL</vt:lpstr>
      <vt:lpstr>Web Apps using SQL</vt:lpstr>
      <vt:lpstr>Standard SQL Injection Example</vt:lpstr>
      <vt:lpstr>SQL Injection Demo: Classic web app</vt:lpstr>
      <vt:lpstr>Overview</vt:lpstr>
      <vt:lpstr>Changing Landscape</vt:lpstr>
      <vt:lpstr>Popular new formats</vt:lpstr>
      <vt:lpstr>AMF: Actionscript Messaging Format</vt:lpstr>
      <vt:lpstr>Hacking AMF – Loading applet</vt:lpstr>
      <vt:lpstr>Hacking AMF – Raw traffic</vt:lpstr>
      <vt:lpstr>Hacking AMF – Decoded</vt:lpstr>
      <vt:lpstr>SQL Injection Demo: Using AMF</vt:lpstr>
      <vt:lpstr>REST: REpresentational State Transfer</vt:lpstr>
      <vt:lpstr>RESTful Example - URI</vt:lpstr>
      <vt:lpstr>RESTful Example - XML</vt:lpstr>
      <vt:lpstr>SQL Injection Demo: RESTful services</vt:lpstr>
      <vt:lpstr>JSON: JavaScript Object Notation</vt:lpstr>
      <vt:lpstr>JSON: Example Traffic</vt:lpstr>
      <vt:lpstr>SQL Injection Demo: Using JSON</vt:lpstr>
      <vt:lpstr>Overview</vt:lpstr>
      <vt:lpstr>Mobile…</vt:lpstr>
      <vt:lpstr>Hacking Mobile Apps</vt:lpstr>
      <vt:lpstr>Hacking Mobile Apps – Words With Friends</vt:lpstr>
      <vt:lpstr>SQL Injection Demo: Mobile JSON</vt:lpstr>
      <vt:lpstr>SQL Injection Demo: Mobile JSON Login</vt:lpstr>
      <vt:lpstr>Overview</vt:lpstr>
      <vt:lpstr>Conclusions</vt:lpstr>
      <vt:lpstr>Conclusions</vt:lpstr>
      <vt:lpstr>Conclusions</vt:lpstr>
      <vt:lpstr>Comments &amp; Questions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ForresterDemo</dc:title>
  <dc:creator>dk</dc:creator>
  <cp:lastModifiedBy>dk</cp:lastModifiedBy>
  <cp:revision>221</cp:revision>
  <cp:lastPrinted>1601-01-01T00:00:00Z</cp:lastPrinted>
  <dcterms:created xsi:type="dcterms:W3CDTF">2011-08-18T04:59:58Z</dcterms:created>
  <dcterms:modified xsi:type="dcterms:W3CDTF">2012-08-17T21:42:49Z</dcterms:modified>
</cp:coreProperties>
</file>